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sldIdLst>
    <p:sldId id="16275" r:id="rId2"/>
    <p:sldId id="257" r:id="rId3"/>
    <p:sldId id="320" r:id="rId4"/>
    <p:sldId id="258" r:id="rId5"/>
    <p:sldId id="259" r:id="rId6"/>
    <p:sldId id="263" r:id="rId7"/>
    <p:sldId id="260" r:id="rId8"/>
    <p:sldId id="262" r:id="rId9"/>
    <p:sldId id="314" r:id="rId10"/>
    <p:sldId id="261" r:id="rId11"/>
    <p:sldId id="264" r:id="rId12"/>
    <p:sldId id="265" r:id="rId13"/>
    <p:sldId id="266" r:id="rId14"/>
    <p:sldId id="267" r:id="rId15"/>
    <p:sldId id="268" r:id="rId16"/>
    <p:sldId id="297" r:id="rId17"/>
    <p:sldId id="284" r:id="rId18"/>
    <p:sldId id="317" r:id="rId19"/>
    <p:sldId id="269" r:id="rId20"/>
    <p:sldId id="315" r:id="rId21"/>
    <p:sldId id="270" r:id="rId22"/>
    <p:sldId id="282" r:id="rId23"/>
    <p:sldId id="309" r:id="rId24"/>
    <p:sldId id="279" r:id="rId25"/>
    <p:sldId id="283" r:id="rId26"/>
    <p:sldId id="310" r:id="rId27"/>
    <p:sldId id="271" r:id="rId28"/>
    <p:sldId id="272" r:id="rId29"/>
    <p:sldId id="273" r:id="rId30"/>
    <p:sldId id="312" r:id="rId31"/>
    <p:sldId id="281" r:id="rId32"/>
    <p:sldId id="278" r:id="rId33"/>
    <p:sldId id="280" r:id="rId34"/>
    <p:sldId id="300" r:id="rId35"/>
    <p:sldId id="301" r:id="rId36"/>
    <p:sldId id="311" r:id="rId37"/>
    <p:sldId id="321" r:id="rId38"/>
    <p:sldId id="274" r:id="rId39"/>
    <p:sldId id="316" r:id="rId40"/>
    <p:sldId id="276" r:id="rId41"/>
    <p:sldId id="277" r:id="rId42"/>
    <p:sldId id="285" r:id="rId43"/>
    <p:sldId id="286" r:id="rId44"/>
    <p:sldId id="308" r:id="rId45"/>
    <p:sldId id="287" r:id="rId46"/>
    <p:sldId id="293" r:id="rId47"/>
    <p:sldId id="294" r:id="rId48"/>
    <p:sldId id="289" r:id="rId49"/>
    <p:sldId id="288" r:id="rId50"/>
    <p:sldId id="292" r:id="rId51"/>
    <p:sldId id="291" r:id="rId52"/>
    <p:sldId id="290" r:id="rId53"/>
    <p:sldId id="319" r:id="rId54"/>
    <p:sldId id="318" r:id="rId55"/>
    <p:sldId id="298" r:id="rId56"/>
    <p:sldId id="313" r:id="rId57"/>
    <p:sldId id="302" r:id="rId58"/>
    <p:sldId id="303" r:id="rId59"/>
    <p:sldId id="307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759"/>
    <a:srgbClr val="FF19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2"/>
    <p:restoredTop sz="94658"/>
  </p:normalViewPr>
  <p:slideViewPr>
    <p:cSldViewPr snapToGrid="0">
      <p:cViewPr varScale="1">
        <p:scale>
          <a:sx n="120" d="100"/>
          <a:sy n="120" d="100"/>
        </p:scale>
        <p:origin x="19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ohammad/Downloads/network_trac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969035403844"/>
          <c:y val="9.2178139300603298E-2"/>
          <c:w val="0.75701442058195001"/>
          <c:h val="0.7721012978383650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throughput (mbps)</c:v>
                </c:pt>
              </c:strCache>
            </c:strRef>
          </c:tx>
          <c:spPr>
            <a:ln w="19050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xVal>
            <c:numRef>
              <c:f>Sheet1!$M$1:$M$266</c:f>
              <c:numCache>
                <c:formatCode>General</c:formatCode>
                <c:ptCount val="266"/>
                <c:pt idx="1">
                  <c:v>0</c:v>
                </c:pt>
                <c:pt idx="2">
                  <c:v>1.15999984741</c:v>
                </c:pt>
                <c:pt idx="3">
                  <c:v>1.8999998569500001</c:v>
                </c:pt>
                <c:pt idx="4">
                  <c:v>3.3399999141699981</c:v>
                </c:pt>
                <c:pt idx="5">
                  <c:v>5.07999992371</c:v>
                </c:pt>
                <c:pt idx="6">
                  <c:v>6.2699999809299998</c:v>
                </c:pt>
                <c:pt idx="7">
                  <c:v>6.82999992371</c:v>
                </c:pt>
                <c:pt idx="8">
                  <c:v>7.4299998283399997</c:v>
                </c:pt>
                <c:pt idx="9">
                  <c:v>8.1899998188000005</c:v>
                </c:pt>
                <c:pt idx="10">
                  <c:v>8.9599997997299994</c:v>
                </c:pt>
                <c:pt idx="11">
                  <c:v>9.5999999046299997</c:v>
                </c:pt>
                <c:pt idx="12">
                  <c:v>10.149999856899999</c:v>
                </c:pt>
                <c:pt idx="13">
                  <c:v>10.8699998856</c:v>
                </c:pt>
                <c:pt idx="14">
                  <c:v>11.509999990500001</c:v>
                </c:pt>
                <c:pt idx="15">
                  <c:v>12.169999837900001</c:v>
                </c:pt>
                <c:pt idx="16">
                  <c:v>12.6599998474</c:v>
                </c:pt>
                <c:pt idx="17">
                  <c:v>13.25</c:v>
                </c:pt>
                <c:pt idx="18">
                  <c:v>13.809999942799999</c:v>
                </c:pt>
                <c:pt idx="19">
                  <c:v>14.4299998283</c:v>
                </c:pt>
                <c:pt idx="20">
                  <c:v>14.9099998474</c:v>
                </c:pt>
                <c:pt idx="21">
                  <c:v>15.599999904600001</c:v>
                </c:pt>
                <c:pt idx="22">
                  <c:v>16.029999971399999</c:v>
                </c:pt>
                <c:pt idx="23">
                  <c:v>16.549999952299999</c:v>
                </c:pt>
                <c:pt idx="24">
                  <c:v>17.169999837900001</c:v>
                </c:pt>
                <c:pt idx="25">
                  <c:v>17.8599998951</c:v>
                </c:pt>
                <c:pt idx="26">
                  <c:v>18.569999933199998</c:v>
                </c:pt>
                <c:pt idx="27">
                  <c:v>19.299999952299999</c:v>
                </c:pt>
                <c:pt idx="28">
                  <c:v>19.739999771099999</c:v>
                </c:pt>
                <c:pt idx="29">
                  <c:v>20.449999809299999</c:v>
                </c:pt>
                <c:pt idx="30">
                  <c:v>21.119999885599999</c:v>
                </c:pt>
                <c:pt idx="31">
                  <c:v>21.819999933199998</c:v>
                </c:pt>
                <c:pt idx="32">
                  <c:v>22.639999866499998</c:v>
                </c:pt>
                <c:pt idx="33">
                  <c:v>24.059999942800001</c:v>
                </c:pt>
                <c:pt idx="34">
                  <c:v>25.259999990499999</c:v>
                </c:pt>
                <c:pt idx="35">
                  <c:v>26.349999904600001</c:v>
                </c:pt>
                <c:pt idx="36">
                  <c:v>27.059999942800001</c:v>
                </c:pt>
                <c:pt idx="37">
                  <c:v>27.7099997997</c:v>
                </c:pt>
                <c:pt idx="38">
                  <c:v>28.429999828300001</c:v>
                </c:pt>
                <c:pt idx="39">
                  <c:v>29.329999923700001</c:v>
                </c:pt>
                <c:pt idx="40">
                  <c:v>30.099999904600001</c:v>
                </c:pt>
                <c:pt idx="41">
                  <c:v>30.679999828300001</c:v>
                </c:pt>
                <c:pt idx="42">
                  <c:v>31.409999847400002</c:v>
                </c:pt>
                <c:pt idx="43">
                  <c:v>32.059999942799998</c:v>
                </c:pt>
                <c:pt idx="44">
                  <c:v>32.689999818799997</c:v>
                </c:pt>
                <c:pt idx="45">
                  <c:v>33.289999961900001</c:v>
                </c:pt>
                <c:pt idx="46">
                  <c:v>33.929999828299998</c:v>
                </c:pt>
                <c:pt idx="47">
                  <c:v>34.5899999142</c:v>
                </c:pt>
                <c:pt idx="48">
                  <c:v>35.149999856900003</c:v>
                </c:pt>
                <c:pt idx="49">
                  <c:v>35.7099997997</c:v>
                </c:pt>
                <c:pt idx="50">
                  <c:v>36.319999933200002</c:v>
                </c:pt>
                <c:pt idx="51">
                  <c:v>36.969999790199999</c:v>
                </c:pt>
                <c:pt idx="52">
                  <c:v>37.549999952299999</c:v>
                </c:pt>
                <c:pt idx="53">
                  <c:v>38.129999875999999</c:v>
                </c:pt>
                <c:pt idx="54">
                  <c:v>38.719999790199999</c:v>
                </c:pt>
                <c:pt idx="55">
                  <c:v>39.289999961900001</c:v>
                </c:pt>
                <c:pt idx="56">
                  <c:v>39.949999809300003</c:v>
                </c:pt>
                <c:pt idx="57">
                  <c:v>40.549999952299999</c:v>
                </c:pt>
                <c:pt idx="58">
                  <c:v>41.029999971400002</c:v>
                </c:pt>
                <c:pt idx="59">
                  <c:v>41.279999971400002</c:v>
                </c:pt>
                <c:pt idx="60">
                  <c:v>42.069999933200002</c:v>
                </c:pt>
                <c:pt idx="61">
                  <c:v>42.669999837900001</c:v>
                </c:pt>
                <c:pt idx="62">
                  <c:v>43.279999971400002</c:v>
                </c:pt>
                <c:pt idx="63">
                  <c:v>43.539999961900001</c:v>
                </c:pt>
                <c:pt idx="64">
                  <c:v>43.759999990499999</c:v>
                </c:pt>
                <c:pt idx="65">
                  <c:v>44.069999933200002</c:v>
                </c:pt>
                <c:pt idx="66">
                  <c:v>45.719999790199999</c:v>
                </c:pt>
                <c:pt idx="67">
                  <c:v>46.5</c:v>
                </c:pt>
                <c:pt idx="68">
                  <c:v>47.029999971400002</c:v>
                </c:pt>
                <c:pt idx="69">
                  <c:v>47.869999885600002</c:v>
                </c:pt>
                <c:pt idx="70">
                  <c:v>48.719999790199999</c:v>
                </c:pt>
                <c:pt idx="71">
                  <c:v>49.969999790199999</c:v>
                </c:pt>
                <c:pt idx="72">
                  <c:v>50.629999875999999</c:v>
                </c:pt>
                <c:pt idx="73">
                  <c:v>51.419999837900001</c:v>
                </c:pt>
                <c:pt idx="74">
                  <c:v>52.359999895100003</c:v>
                </c:pt>
                <c:pt idx="75">
                  <c:v>53.189999818799997</c:v>
                </c:pt>
                <c:pt idx="76">
                  <c:v>54.199999809300003</c:v>
                </c:pt>
                <c:pt idx="77">
                  <c:v>54.969999790199999</c:v>
                </c:pt>
                <c:pt idx="78">
                  <c:v>55.829999923700001</c:v>
                </c:pt>
                <c:pt idx="79">
                  <c:v>56.559999942799998</c:v>
                </c:pt>
                <c:pt idx="80">
                  <c:v>57.289999961900001</c:v>
                </c:pt>
                <c:pt idx="81">
                  <c:v>57.909999847400002</c:v>
                </c:pt>
                <c:pt idx="82">
                  <c:v>58.619999885600002</c:v>
                </c:pt>
                <c:pt idx="83">
                  <c:v>59.269999980900003</c:v>
                </c:pt>
                <c:pt idx="84">
                  <c:v>60.049999952299999</c:v>
                </c:pt>
                <c:pt idx="85">
                  <c:v>60.679999828299998</c:v>
                </c:pt>
                <c:pt idx="86">
                  <c:v>61.579999923700001</c:v>
                </c:pt>
                <c:pt idx="87">
                  <c:v>62.039999961900001</c:v>
                </c:pt>
                <c:pt idx="88">
                  <c:v>62.609999895100003</c:v>
                </c:pt>
                <c:pt idx="89">
                  <c:v>63.289999961900001</c:v>
                </c:pt>
                <c:pt idx="90">
                  <c:v>64.029999971400002</c:v>
                </c:pt>
                <c:pt idx="91">
                  <c:v>64.699999809299996</c:v>
                </c:pt>
                <c:pt idx="92">
                  <c:v>65.289999961899994</c:v>
                </c:pt>
                <c:pt idx="93">
                  <c:v>65.719999790200006</c:v>
                </c:pt>
                <c:pt idx="94">
                  <c:v>66.809999942800005</c:v>
                </c:pt>
                <c:pt idx="95">
                  <c:v>67.719999790200006</c:v>
                </c:pt>
                <c:pt idx="96">
                  <c:v>68.479999780699998</c:v>
                </c:pt>
                <c:pt idx="97">
                  <c:v>69.199999809299996</c:v>
                </c:pt>
                <c:pt idx="98">
                  <c:v>70.049999952299999</c:v>
                </c:pt>
                <c:pt idx="99">
                  <c:v>70.869999885599995</c:v>
                </c:pt>
                <c:pt idx="100">
                  <c:v>72.199999809299996</c:v>
                </c:pt>
                <c:pt idx="101">
                  <c:v>73.869999885599995</c:v>
                </c:pt>
                <c:pt idx="102">
                  <c:v>75</c:v>
                </c:pt>
                <c:pt idx="103">
                  <c:v>75.899999856899996</c:v>
                </c:pt>
                <c:pt idx="104">
                  <c:v>76.7099997997</c:v>
                </c:pt>
                <c:pt idx="105">
                  <c:v>77.729999780699998</c:v>
                </c:pt>
                <c:pt idx="106">
                  <c:v>78.689999818798896</c:v>
                </c:pt>
                <c:pt idx="107">
                  <c:v>79.809999942800005</c:v>
                </c:pt>
                <c:pt idx="108">
                  <c:v>80.789999961899994</c:v>
                </c:pt>
                <c:pt idx="109">
                  <c:v>81.689999818798896</c:v>
                </c:pt>
                <c:pt idx="110">
                  <c:v>82.579999923700001</c:v>
                </c:pt>
                <c:pt idx="111">
                  <c:v>83.429999828299998</c:v>
                </c:pt>
                <c:pt idx="112">
                  <c:v>84.399999856899996</c:v>
                </c:pt>
                <c:pt idx="113">
                  <c:v>85.339999914200007</c:v>
                </c:pt>
                <c:pt idx="114">
                  <c:v>86.5</c:v>
                </c:pt>
                <c:pt idx="115">
                  <c:v>87.619999885599981</c:v>
                </c:pt>
                <c:pt idx="116">
                  <c:v>88.909999847400002</c:v>
                </c:pt>
                <c:pt idx="117">
                  <c:v>89.759999990500006</c:v>
                </c:pt>
                <c:pt idx="118">
                  <c:v>90.829999923700001</c:v>
                </c:pt>
                <c:pt idx="119">
                  <c:v>92.269999980899996</c:v>
                </c:pt>
                <c:pt idx="120">
                  <c:v>93.169999837899198</c:v>
                </c:pt>
                <c:pt idx="121">
                  <c:v>94.279999971400002</c:v>
                </c:pt>
                <c:pt idx="122">
                  <c:v>95.379999875999445</c:v>
                </c:pt>
                <c:pt idx="123">
                  <c:v>96.609999895100003</c:v>
                </c:pt>
                <c:pt idx="124">
                  <c:v>97.149999856899996</c:v>
                </c:pt>
                <c:pt idx="125">
                  <c:v>98.799999952299999</c:v>
                </c:pt>
                <c:pt idx="126">
                  <c:v>100.039999962</c:v>
                </c:pt>
                <c:pt idx="127">
                  <c:v>101.109999895</c:v>
                </c:pt>
                <c:pt idx="128">
                  <c:v>101.479999781</c:v>
                </c:pt>
                <c:pt idx="129">
                  <c:v>101.75999999</c:v>
                </c:pt>
                <c:pt idx="130">
                  <c:v>102.42999982800001</c:v>
                </c:pt>
                <c:pt idx="131">
                  <c:v>105.32999992400001</c:v>
                </c:pt>
                <c:pt idx="132">
                  <c:v>107.17999982800001</c:v>
                </c:pt>
                <c:pt idx="133">
                  <c:v>108.109999895</c:v>
                </c:pt>
                <c:pt idx="134">
                  <c:v>109.589999914</c:v>
                </c:pt>
                <c:pt idx="135">
                  <c:v>110.75</c:v>
                </c:pt>
                <c:pt idx="136">
                  <c:v>112.80999994299999</c:v>
                </c:pt>
                <c:pt idx="137">
                  <c:v>113.989999771</c:v>
                </c:pt>
                <c:pt idx="138">
                  <c:v>115.15999984699999</c:v>
                </c:pt>
                <c:pt idx="139">
                  <c:v>116.869999886</c:v>
                </c:pt>
                <c:pt idx="140">
                  <c:v>118.50999999</c:v>
                </c:pt>
                <c:pt idx="141">
                  <c:v>119.739999771</c:v>
                </c:pt>
                <c:pt idx="142">
                  <c:v>121.169999838</c:v>
                </c:pt>
                <c:pt idx="143">
                  <c:v>123.039999962</c:v>
                </c:pt>
                <c:pt idx="144">
                  <c:v>124.92999982800001</c:v>
                </c:pt>
                <c:pt idx="145">
                  <c:v>127.489999771</c:v>
                </c:pt>
                <c:pt idx="146">
                  <c:v>128.31999993299999</c:v>
                </c:pt>
                <c:pt idx="147">
                  <c:v>131.14999985700001</c:v>
                </c:pt>
                <c:pt idx="148">
                  <c:v>135.75999999000001</c:v>
                </c:pt>
                <c:pt idx="149">
                  <c:v>139.50999999000001</c:v>
                </c:pt>
                <c:pt idx="150">
                  <c:v>140.82999992399999</c:v>
                </c:pt>
                <c:pt idx="151">
                  <c:v>144.539999962</c:v>
                </c:pt>
                <c:pt idx="152">
                  <c:v>146.36999988599999</c:v>
                </c:pt>
                <c:pt idx="153">
                  <c:v>149.75999999000001</c:v>
                </c:pt>
                <c:pt idx="154">
                  <c:v>151.88999986600001</c:v>
                </c:pt>
                <c:pt idx="155">
                  <c:v>153.31999993299999</c:v>
                </c:pt>
                <c:pt idx="156">
                  <c:v>154.73999977099999</c:v>
                </c:pt>
                <c:pt idx="157">
                  <c:v>155.70999979999999</c:v>
                </c:pt>
                <c:pt idx="158">
                  <c:v>156.339999914</c:v>
                </c:pt>
                <c:pt idx="159">
                  <c:v>157.50999999000001</c:v>
                </c:pt>
                <c:pt idx="160">
                  <c:v>158.98999977099999</c:v>
                </c:pt>
                <c:pt idx="161">
                  <c:v>160.11999988599999</c:v>
                </c:pt>
                <c:pt idx="162">
                  <c:v>161.169999838</c:v>
                </c:pt>
                <c:pt idx="163">
                  <c:v>162.31999993299999</c:v>
                </c:pt>
                <c:pt idx="164">
                  <c:v>163.36999988599999</c:v>
                </c:pt>
                <c:pt idx="165">
                  <c:v>164.669999838</c:v>
                </c:pt>
                <c:pt idx="166">
                  <c:v>165.60999989499999</c:v>
                </c:pt>
                <c:pt idx="167">
                  <c:v>166.54999995200001</c:v>
                </c:pt>
                <c:pt idx="168">
                  <c:v>167.63999986600001</c:v>
                </c:pt>
                <c:pt idx="169">
                  <c:v>168.71999978999989</c:v>
                </c:pt>
                <c:pt idx="170">
                  <c:v>170.589999914</c:v>
                </c:pt>
                <c:pt idx="171">
                  <c:v>172.10999989499999</c:v>
                </c:pt>
                <c:pt idx="172">
                  <c:v>173.289999962</c:v>
                </c:pt>
                <c:pt idx="173">
                  <c:v>174.229999781</c:v>
                </c:pt>
                <c:pt idx="174">
                  <c:v>175.51999998100001</c:v>
                </c:pt>
                <c:pt idx="175">
                  <c:v>177.01999998100001</c:v>
                </c:pt>
                <c:pt idx="176">
                  <c:v>178.55999994300001</c:v>
                </c:pt>
                <c:pt idx="177">
                  <c:v>179.94999980899999</c:v>
                </c:pt>
                <c:pt idx="178">
                  <c:v>180.86999988599999</c:v>
                </c:pt>
                <c:pt idx="179">
                  <c:v>181.779999971</c:v>
                </c:pt>
                <c:pt idx="180">
                  <c:v>182.68999981900001</c:v>
                </c:pt>
                <c:pt idx="181">
                  <c:v>183.5</c:v>
                </c:pt>
                <c:pt idx="182">
                  <c:v>184.23999977099999</c:v>
                </c:pt>
                <c:pt idx="183">
                  <c:v>185.039999962</c:v>
                </c:pt>
                <c:pt idx="184">
                  <c:v>185.81999993299999</c:v>
                </c:pt>
                <c:pt idx="185">
                  <c:v>186.50999999000001</c:v>
                </c:pt>
                <c:pt idx="186">
                  <c:v>187.45999979999999</c:v>
                </c:pt>
                <c:pt idx="187">
                  <c:v>188.35999989499999</c:v>
                </c:pt>
                <c:pt idx="188">
                  <c:v>189.04999995200001</c:v>
                </c:pt>
                <c:pt idx="189">
                  <c:v>189.379999876</c:v>
                </c:pt>
                <c:pt idx="190">
                  <c:v>190.5</c:v>
                </c:pt>
                <c:pt idx="191">
                  <c:v>191.18999981900001</c:v>
                </c:pt>
                <c:pt idx="192">
                  <c:v>191.849999905</c:v>
                </c:pt>
                <c:pt idx="193">
                  <c:v>192.14999985700001</c:v>
                </c:pt>
                <c:pt idx="194">
                  <c:v>192.38999986600001</c:v>
                </c:pt>
                <c:pt idx="195">
                  <c:v>192.76999998100001</c:v>
                </c:pt>
                <c:pt idx="196">
                  <c:v>194.69999980899999</c:v>
                </c:pt>
                <c:pt idx="197">
                  <c:v>195.69999980899999</c:v>
                </c:pt>
                <c:pt idx="198">
                  <c:v>196.419999838</c:v>
                </c:pt>
                <c:pt idx="199">
                  <c:v>197.45999979999999</c:v>
                </c:pt>
                <c:pt idx="200">
                  <c:v>198.21999978999989</c:v>
                </c:pt>
                <c:pt idx="201">
                  <c:v>199.32999992399999</c:v>
                </c:pt>
                <c:pt idx="202">
                  <c:v>200.089999914</c:v>
                </c:pt>
                <c:pt idx="203">
                  <c:v>201.67999982800001</c:v>
                </c:pt>
                <c:pt idx="204">
                  <c:v>203.71999978999989</c:v>
                </c:pt>
                <c:pt idx="205">
                  <c:v>204.919999838</c:v>
                </c:pt>
                <c:pt idx="206">
                  <c:v>205.919999838</c:v>
                </c:pt>
                <c:pt idx="207">
                  <c:v>206.669999838</c:v>
                </c:pt>
                <c:pt idx="208">
                  <c:v>207.65999984699999</c:v>
                </c:pt>
                <c:pt idx="209">
                  <c:v>208.75</c:v>
                </c:pt>
                <c:pt idx="210">
                  <c:v>210.05999994300001</c:v>
                </c:pt>
                <c:pt idx="211">
                  <c:v>210.90999984699999</c:v>
                </c:pt>
                <c:pt idx="212">
                  <c:v>212.039999962</c:v>
                </c:pt>
                <c:pt idx="213">
                  <c:v>213.31999993299999</c:v>
                </c:pt>
                <c:pt idx="214">
                  <c:v>214.95999979999999</c:v>
                </c:pt>
                <c:pt idx="215">
                  <c:v>216.5</c:v>
                </c:pt>
                <c:pt idx="216">
                  <c:v>218.96999979</c:v>
                </c:pt>
                <c:pt idx="217">
                  <c:v>220.229999781</c:v>
                </c:pt>
                <c:pt idx="218">
                  <c:v>222.57999992399999</c:v>
                </c:pt>
                <c:pt idx="219">
                  <c:v>227.779999971</c:v>
                </c:pt>
                <c:pt idx="220">
                  <c:v>232.669999838</c:v>
                </c:pt>
                <c:pt idx="221">
                  <c:v>237.69999980899999</c:v>
                </c:pt>
                <c:pt idx="222">
                  <c:v>241.29999995200001</c:v>
                </c:pt>
                <c:pt idx="223">
                  <c:v>244.89999985700001</c:v>
                </c:pt>
                <c:pt idx="224">
                  <c:v>249.04999995200001</c:v>
                </c:pt>
                <c:pt idx="225">
                  <c:v>253.779999971</c:v>
                </c:pt>
                <c:pt idx="226">
                  <c:v>256.73999977099862</c:v>
                </c:pt>
                <c:pt idx="227">
                  <c:v>257.86999988600002</c:v>
                </c:pt>
                <c:pt idx="228">
                  <c:v>258.85999989499999</c:v>
                </c:pt>
                <c:pt idx="229">
                  <c:v>259.72999978099921</c:v>
                </c:pt>
                <c:pt idx="230">
                  <c:v>260.82999992399999</c:v>
                </c:pt>
                <c:pt idx="231">
                  <c:v>261.85999989499999</c:v>
                </c:pt>
                <c:pt idx="232">
                  <c:v>262.59999990499921</c:v>
                </c:pt>
                <c:pt idx="233">
                  <c:v>263.53999996199661</c:v>
                </c:pt>
                <c:pt idx="234">
                  <c:v>264.53999996199661</c:v>
                </c:pt>
                <c:pt idx="235">
                  <c:v>266.38999986599998</c:v>
                </c:pt>
                <c:pt idx="236">
                  <c:v>268.54999995200001</c:v>
                </c:pt>
                <c:pt idx="237">
                  <c:v>273.29999995199518</c:v>
                </c:pt>
                <c:pt idx="238">
                  <c:v>275.54999995200001</c:v>
                </c:pt>
                <c:pt idx="239">
                  <c:v>276.97999978099921</c:v>
                </c:pt>
                <c:pt idx="240">
                  <c:v>278.10999989499999</c:v>
                </c:pt>
                <c:pt idx="241">
                  <c:v>279.32999992399999</c:v>
                </c:pt>
                <c:pt idx="242">
                  <c:v>280.59999990499921</c:v>
                </c:pt>
                <c:pt idx="243">
                  <c:v>281.93999981899998</c:v>
                </c:pt>
                <c:pt idx="244">
                  <c:v>283.11999988600002</c:v>
                </c:pt>
                <c:pt idx="245">
                  <c:v>284.79999995199518</c:v>
                </c:pt>
                <c:pt idx="246">
                  <c:v>286.18999981899998</c:v>
                </c:pt>
                <c:pt idx="247">
                  <c:v>287.38999986599998</c:v>
                </c:pt>
                <c:pt idx="248">
                  <c:v>288.43999981899998</c:v>
                </c:pt>
                <c:pt idx="249">
                  <c:v>289.36999988600002</c:v>
                </c:pt>
                <c:pt idx="250">
                  <c:v>290.19999980900002</c:v>
                </c:pt>
                <c:pt idx="251">
                  <c:v>291.21999978999997</c:v>
                </c:pt>
                <c:pt idx="252">
                  <c:v>291.97999978099921</c:v>
                </c:pt>
                <c:pt idx="253">
                  <c:v>292.71999978999997</c:v>
                </c:pt>
                <c:pt idx="254">
                  <c:v>293.07999992399999</c:v>
                </c:pt>
                <c:pt idx="255">
                  <c:v>294.42999982799961</c:v>
                </c:pt>
                <c:pt idx="256">
                  <c:v>295.31999993300002</c:v>
                </c:pt>
                <c:pt idx="257">
                  <c:v>296.06999993300002</c:v>
                </c:pt>
                <c:pt idx="258">
                  <c:v>296.46999978999997</c:v>
                </c:pt>
                <c:pt idx="259">
                  <c:v>296.78999996199661</c:v>
                </c:pt>
                <c:pt idx="260">
                  <c:v>297.29999995199518</c:v>
                </c:pt>
                <c:pt idx="261">
                  <c:v>299.48999977099862</c:v>
                </c:pt>
                <c:pt idx="262">
                  <c:v>300.42999982799961</c:v>
                </c:pt>
                <c:pt idx="263">
                  <c:v>301</c:v>
                </c:pt>
                <c:pt idx="264">
                  <c:v>302.00999998999998</c:v>
                </c:pt>
                <c:pt idx="265">
                  <c:v>302.82999992399999</c:v>
                </c:pt>
              </c:numCache>
            </c:numRef>
          </c:xVal>
          <c:yVal>
            <c:numRef>
              <c:f>Sheet1!$N$1:$N$266</c:f>
              <c:numCache>
                <c:formatCode>General</c:formatCode>
                <c:ptCount val="266"/>
                <c:pt idx="1">
                  <c:v>1.36915354108</c:v>
                </c:pt>
                <c:pt idx="2">
                  <c:v>1.79363599182</c:v>
                </c:pt>
                <c:pt idx="3">
                  <c:v>1.66459534884</c:v>
                </c:pt>
                <c:pt idx="4">
                  <c:v>1.3224620355400001</c:v>
                </c:pt>
                <c:pt idx="5">
                  <c:v>0.93510163468399998</c:v>
                </c:pt>
                <c:pt idx="6">
                  <c:v>1.696543618</c:v>
                </c:pt>
                <c:pt idx="7">
                  <c:v>2.3627818574499999</c:v>
                </c:pt>
                <c:pt idx="8">
                  <c:v>2.3357825242699981</c:v>
                </c:pt>
                <c:pt idx="9">
                  <c:v>2.3336987951800001</c:v>
                </c:pt>
                <c:pt idx="10">
                  <c:v>2.2849276218600001</c:v>
                </c:pt>
                <c:pt idx="11">
                  <c:v>2.7512145454499999</c:v>
                </c:pt>
                <c:pt idx="12">
                  <c:v>2.6389849462399999</c:v>
                </c:pt>
                <c:pt idx="13">
                  <c:v>2.4916050955399971</c:v>
                </c:pt>
                <c:pt idx="14">
                  <c:v>2.591254113349998</c:v>
                </c:pt>
                <c:pt idx="15">
                  <c:v>2.7081276595700001</c:v>
                </c:pt>
                <c:pt idx="16">
                  <c:v>3.0623209876500002</c:v>
                </c:pt>
                <c:pt idx="17">
                  <c:v>2.9646307385199999</c:v>
                </c:pt>
                <c:pt idx="18">
                  <c:v>2.79222033898</c:v>
                </c:pt>
                <c:pt idx="19">
                  <c:v>2.7239772296</c:v>
                </c:pt>
                <c:pt idx="20">
                  <c:v>2.7070848329000001</c:v>
                </c:pt>
                <c:pt idx="21">
                  <c:v>2.6578729096999991</c:v>
                </c:pt>
                <c:pt idx="22">
                  <c:v>2.68104651163</c:v>
                </c:pt>
                <c:pt idx="23">
                  <c:v>2.7801690140800002</c:v>
                </c:pt>
                <c:pt idx="24">
                  <c:v>2.7677262357400001</c:v>
                </c:pt>
                <c:pt idx="25">
                  <c:v>2.6672159468399999</c:v>
                </c:pt>
                <c:pt idx="26">
                  <c:v>2.2887342995200002</c:v>
                </c:pt>
                <c:pt idx="27">
                  <c:v>2.2381645569600002</c:v>
                </c:pt>
                <c:pt idx="28">
                  <c:v>2.5097765043</c:v>
                </c:pt>
                <c:pt idx="29">
                  <c:v>2.60945104334</c:v>
                </c:pt>
                <c:pt idx="30">
                  <c:v>2.7244429065700002</c:v>
                </c:pt>
                <c:pt idx="31">
                  <c:v>2.1218259441699998</c:v>
                </c:pt>
                <c:pt idx="32">
                  <c:v>1.65292643052</c:v>
                </c:pt>
                <c:pt idx="33">
                  <c:v>1.1028459214499999</c:v>
                </c:pt>
                <c:pt idx="34">
                  <c:v>1.2510696832599999</c:v>
                </c:pt>
                <c:pt idx="35">
                  <c:v>1.6912560000000001</c:v>
                </c:pt>
                <c:pt idx="36">
                  <c:v>2.2482487725000002</c:v>
                </c:pt>
                <c:pt idx="37">
                  <c:v>2.48532363636</c:v>
                </c:pt>
                <c:pt idx="38">
                  <c:v>2.2734880763100001</c:v>
                </c:pt>
                <c:pt idx="39">
                  <c:v>1.7437118012399999</c:v>
                </c:pt>
                <c:pt idx="40">
                  <c:v>2.1769203539799999</c:v>
                </c:pt>
                <c:pt idx="41">
                  <c:v>2.5256768916199999</c:v>
                </c:pt>
                <c:pt idx="42">
                  <c:v>2.5710903426799998</c:v>
                </c:pt>
                <c:pt idx="43">
                  <c:v>2.52143369176</c:v>
                </c:pt>
                <c:pt idx="44">
                  <c:v>2.6869022556400002</c:v>
                </c:pt>
                <c:pt idx="45">
                  <c:v>2.7333385826800001</c:v>
                </c:pt>
                <c:pt idx="46">
                  <c:v>2.5117676951000001</c:v>
                </c:pt>
                <c:pt idx="47">
                  <c:v>2.6828035398200001</c:v>
                </c:pt>
                <c:pt idx="48">
                  <c:v>2.8909958159000002</c:v>
                </c:pt>
                <c:pt idx="49">
                  <c:v>2.80139055794</c:v>
                </c:pt>
                <c:pt idx="50">
                  <c:v>2.7768244274799998</c:v>
                </c:pt>
                <c:pt idx="51">
                  <c:v>2.6881010830299998</c:v>
                </c:pt>
                <c:pt idx="52">
                  <c:v>2.7042139917700001</c:v>
                </c:pt>
                <c:pt idx="53">
                  <c:v>2.7690301810900002</c:v>
                </c:pt>
                <c:pt idx="54">
                  <c:v>2.7626506985999999</c:v>
                </c:pt>
                <c:pt idx="55">
                  <c:v>2.7598811040300002</c:v>
                </c:pt>
                <c:pt idx="56">
                  <c:v>2.8025138888900001</c:v>
                </c:pt>
                <c:pt idx="57">
                  <c:v>2.8016792079199999</c:v>
                </c:pt>
                <c:pt idx="58">
                  <c:v>2.8267835051499999</c:v>
                </c:pt>
                <c:pt idx="59">
                  <c:v>2.8507500000000001</c:v>
                </c:pt>
                <c:pt idx="60">
                  <c:v>2.6653086771000001</c:v>
                </c:pt>
                <c:pt idx="61">
                  <c:v>2.73257821782</c:v>
                </c:pt>
                <c:pt idx="62">
                  <c:v>2.8207265774399999</c:v>
                </c:pt>
                <c:pt idx="63">
                  <c:v>2.89759064327</c:v>
                </c:pt>
                <c:pt idx="64">
                  <c:v>2.8845333333299998</c:v>
                </c:pt>
                <c:pt idx="65">
                  <c:v>2.9135714285700001</c:v>
                </c:pt>
                <c:pt idx="66">
                  <c:v>2.5500184615400001</c:v>
                </c:pt>
                <c:pt idx="67">
                  <c:v>2.5422840579699999</c:v>
                </c:pt>
                <c:pt idx="68">
                  <c:v>2.4910997679800002</c:v>
                </c:pt>
                <c:pt idx="69">
                  <c:v>2.182944</c:v>
                </c:pt>
                <c:pt idx="70">
                  <c:v>1.72662467192</c:v>
                </c:pt>
                <c:pt idx="71">
                  <c:v>1.5872302405500001</c:v>
                </c:pt>
                <c:pt idx="72">
                  <c:v>1.9192421052599999</c:v>
                </c:pt>
                <c:pt idx="73">
                  <c:v>1.7459042090000001</c:v>
                </c:pt>
                <c:pt idx="74">
                  <c:v>1.8251778563000001</c:v>
                </c:pt>
                <c:pt idx="75">
                  <c:v>2.0819596231499991</c:v>
                </c:pt>
                <c:pt idx="76">
                  <c:v>1.64653754081</c:v>
                </c:pt>
                <c:pt idx="77">
                  <c:v>1.8072577319600001</c:v>
                </c:pt>
                <c:pt idx="78">
                  <c:v>2.0507575360399999</c:v>
                </c:pt>
                <c:pt idx="79">
                  <c:v>2.2112574103</c:v>
                </c:pt>
                <c:pt idx="80">
                  <c:v>2.3754027993799971</c:v>
                </c:pt>
                <c:pt idx="81">
                  <c:v>2.3804990403100001</c:v>
                </c:pt>
                <c:pt idx="82">
                  <c:v>2.3840770465499999</c:v>
                </c:pt>
                <c:pt idx="83">
                  <c:v>2.4005974499099998</c:v>
                </c:pt>
                <c:pt idx="84">
                  <c:v>2.0804869565200002</c:v>
                </c:pt>
                <c:pt idx="85">
                  <c:v>1.94649907579</c:v>
                </c:pt>
                <c:pt idx="86">
                  <c:v>1.9646576019799999</c:v>
                </c:pt>
                <c:pt idx="87">
                  <c:v>2.5061956521700002</c:v>
                </c:pt>
                <c:pt idx="88">
                  <c:v>2.4933726315800002</c:v>
                </c:pt>
                <c:pt idx="89">
                  <c:v>2.4674983050799999</c:v>
                </c:pt>
                <c:pt idx="90">
                  <c:v>2.4439330289200001</c:v>
                </c:pt>
                <c:pt idx="91">
                  <c:v>2.4804607329800001</c:v>
                </c:pt>
                <c:pt idx="92">
                  <c:v>2.8347094188400002</c:v>
                </c:pt>
                <c:pt idx="93">
                  <c:v>2.57621176471</c:v>
                </c:pt>
                <c:pt idx="94">
                  <c:v>1.7963403314899999</c:v>
                </c:pt>
                <c:pt idx="95">
                  <c:v>1.9298137254900001</c:v>
                </c:pt>
                <c:pt idx="96">
                  <c:v>1.9286447761200001</c:v>
                </c:pt>
                <c:pt idx="97">
                  <c:v>1.90462794349</c:v>
                </c:pt>
                <c:pt idx="98">
                  <c:v>1.94948998665</c:v>
                </c:pt>
                <c:pt idx="99">
                  <c:v>1.8937424657499999</c:v>
                </c:pt>
                <c:pt idx="100">
                  <c:v>1.3606242960599999</c:v>
                </c:pt>
                <c:pt idx="101">
                  <c:v>0.87439847231099999</c:v>
                </c:pt>
                <c:pt idx="102">
                  <c:v>1.3130912584100001</c:v>
                </c:pt>
                <c:pt idx="103">
                  <c:v>1.77202478315</c:v>
                </c:pt>
                <c:pt idx="104">
                  <c:v>1.95772384937</c:v>
                </c:pt>
                <c:pt idx="105">
                  <c:v>1.57687179487</c:v>
                </c:pt>
                <c:pt idx="106">
                  <c:v>1.4344436701500001</c:v>
                </c:pt>
                <c:pt idx="107">
                  <c:v>1.6119531250000001</c:v>
                </c:pt>
                <c:pt idx="108">
                  <c:v>1.5915837104099999</c:v>
                </c:pt>
                <c:pt idx="109">
                  <c:v>1.7582189421900001</c:v>
                </c:pt>
                <c:pt idx="110">
                  <c:v>1.7422032622300001</c:v>
                </c:pt>
                <c:pt idx="111">
                  <c:v>1.8428548601900001</c:v>
                </c:pt>
                <c:pt idx="112">
                  <c:v>1.7244414106899999</c:v>
                </c:pt>
                <c:pt idx="113">
                  <c:v>1.62004220399</c:v>
                </c:pt>
                <c:pt idx="114">
                  <c:v>1.2292354049000001</c:v>
                </c:pt>
                <c:pt idx="115">
                  <c:v>1.4099379845</c:v>
                </c:pt>
                <c:pt idx="116">
                  <c:v>1.24724288107</c:v>
                </c:pt>
                <c:pt idx="117">
                  <c:v>1.7476702127699999</c:v>
                </c:pt>
                <c:pt idx="118">
                  <c:v>1.41149538462</c:v>
                </c:pt>
                <c:pt idx="119">
                  <c:v>1.03136214605</c:v>
                </c:pt>
                <c:pt idx="120">
                  <c:v>1.5988979089799999</c:v>
                </c:pt>
                <c:pt idx="121">
                  <c:v>1.58414916585</c:v>
                </c:pt>
                <c:pt idx="122">
                  <c:v>1.39945400593</c:v>
                </c:pt>
                <c:pt idx="123">
                  <c:v>0.967188712522</c:v>
                </c:pt>
                <c:pt idx="124">
                  <c:v>1.03663636364</c:v>
                </c:pt>
                <c:pt idx="125">
                  <c:v>1.2065112685099999</c:v>
                </c:pt>
                <c:pt idx="126">
                  <c:v>1.2083642731999999</c:v>
                </c:pt>
                <c:pt idx="127">
                  <c:v>1.5192996910400001</c:v>
                </c:pt>
                <c:pt idx="128">
                  <c:v>1.81497435897</c:v>
                </c:pt>
                <c:pt idx="129">
                  <c:v>1.7750974359</c:v>
                </c:pt>
                <c:pt idx="130">
                  <c:v>1.1429772329200001</c:v>
                </c:pt>
                <c:pt idx="131">
                  <c:v>1.20809912536</c:v>
                </c:pt>
                <c:pt idx="132">
                  <c:v>0.99839271485500003</c:v>
                </c:pt>
                <c:pt idx="133">
                  <c:v>1.29201444043</c:v>
                </c:pt>
                <c:pt idx="134">
                  <c:v>1.1803950973299999</c:v>
                </c:pt>
                <c:pt idx="135">
                  <c:v>1.2388775894499999</c:v>
                </c:pt>
                <c:pt idx="136">
                  <c:v>0.93974364191299997</c:v>
                </c:pt>
                <c:pt idx="137">
                  <c:v>1.0110609981500001</c:v>
                </c:pt>
                <c:pt idx="138">
                  <c:v>1.1231820728299999</c:v>
                </c:pt>
                <c:pt idx="139">
                  <c:v>0.96187212911200004</c:v>
                </c:pt>
                <c:pt idx="140">
                  <c:v>1.00057956016</c:v>
                </c:pt>
                <c:pt idx="141">
                  <c:v>1.3390867256600001</c:v>
                </c:pt>
                <c:pt idx="142">
                  <c:v>0.91919700374500002</c:v>
                </c:pt>
                <c:pt idx="143">
                  <c:v>0.88104054054100001</c:v>
                </c:pt>
                <c:pt idx="144">
                  <c:v>0.79362597984299998</c:v>
                </c:pt>
                <c:pt idx="145">
                  <c:v>0.62063551401899997</c:v>
                </c:pt>
                <c:pt idx="146">
                  <c:v>1.69663474692</c:v>
                </c:pt>
                <c:pt idx="147">
                  <c:v>0.543461397731</c:v>
                </c:pt>
                <c:pt idx="148">
                  <c:v>0.29170606462999998</c:v>
                </c:pt>
                <c:pt idx="149">
                  <c:v>0.39254470877800002</c:v>
                </c:pt>
                <c:pt idx="150">
                  <c:v>0.86174795417299999</c:v>
                </c:pt>
                <c:pt idx="151">
                  <c:v>0.44064541169900001</c:v>
                </c:pt>
                <c:pt idx="152">
                  <c:v>0.53126728110599997</c:v>
                </c:pt>
                <c:pt idx="153">
                  <c:v>0.36042361533799999</c:v>
                </c:pt>
                <c:pt idx="154">
                  <c:v>0.71644881889800005</c:v>
                </c:pt>
                <c:pt idx="155">
                  <c:v>1.21090799397</c:v>
                </c:pt>
                <c:pt idx="156">
                  <c:v>1.07106556142</c:v>
                </c:pt>
                <c:pt idx="157">
                  <c:v>1.61659428571</c:v>
                </c:pt>
                <c:pt idx="158">
                  <c:v>1.6341641790999999</c:v>
                </c:pt>
                <c:pt idx="159">
                  <c:v>1.50248428835</c:v>
                </c:pt>
                <c:pt idx="160">
                  <c:v>1.1386319595100001</c:v>
                </c:pt>
                <c:pt idx="161">
                  <c:v>1.2521240310099999</c:v>
                </c:pt>
                <c:pt idx="162">
                  <c:v>1.2572518134699999</c:v>
                </c:pt>
                <c:pt idx="163">
                  <c:v>1.3959541109</c:v>
                </c:pt>
                <c:pt idx="164">
                  <c:v>1.43554724818</c:v>
                </c:pt>
                <c:pt idx="165">
                  <c:v>1.4023681591999999</c:v>
                </c:pt>
                <c:pt idx="166">
                  <c:v>1.6160941176500001</c:v>
                </c:pt>
                <c:pt idx="167">
                  <c:v>1.6176662721899999</c:v>
                </c:pt>
                <c:pt idx="168">
                  <c:v>1.4343269809400001</c:v>
                </c:pt>
                <c:pt idx="169">
                  <c:v>1.4236186612599999</c:v>
                </c:pt>
                <c:pt idx="170">
                  <c:v>0.83246023688699999</c:v>
                </c:pt>
                <c:pt idx="171">
                  <c:v>0.86609817671800005</c:v>
                </c:pt>
                <c:pt idx="172">
                  <c:v>1.5185280588800001</c:v>
                </c:pt>
                <c:pt idx="173">
                  <c:v>1.6611097992899999</c:v>
                </c:pt>
                <c:pt idx="174">
                  <c:v>1.1961774058600001</c:v>
                </c:pt>
                <c:pt idx="175">
                  <c:v>0.98477730496500004</c:v>
                </c:pt>
                <c:pt idx="176">
                  <c:v>0.95843767312999995</c:v>
                </c:pt>
                <c:pt idx="177">
                  <c:v>1.1723000773400001</c:v>
                </c:pt>
                <c:pt idx="178">
                  <c:v>1.66493493976</c:v>
                </c:pt>
                <c:pt idx="179">
                  <c:v>1.59981372549</c:v>
                </c:pt>
                <c:pt idx="180">
                  <c:v>1.80528039702</c:v>
                </c:pt>
                <c:pt idx="181">
                  <c:v>2.0683444444400001</c:v>
                </c:pt>
                <c:pt idx="182">
                  <c:v>2.0344396284799999</c:v>
                </c:pt>
                <c:pt idx="183">
                  <c:v>1.93832112676</c:v>
                </c:pt>
                <c:pt idx="184">
                  <c:v>2.014684133919999</c:v>
                </c:pt>
                <c:pt idx="185">
                  <c:v>2.1810469798700001</c:v>
                </c:pt>
                <c:pt idx="186">
                  <c:v>1.87050753187</c:v>
                </c:pt>
                <c:pt idx="187">
                  <c:v>1.7445721331699999</c:v>
                </c:pt>
                <c:pt idx="188">
                  <c:v>1.8621256366700001</c:v>
                </c:pt>
                <c:pt idx="189">
                  <c:v>1.8847933884300001</c:v>
                </c:pt>
                <c:pt idx="190">
                  <c:v>2.0082658092200001</c:v>
                </c:pt>
                <c:pt idx="191">
                  <c:v>2.3231515151500002</c:v>
                </c:pt>
                <c:pt idx="192">
                  <c:v>2.5745898778399998</c:v>
                </c:pt>
                <c:pt idx="193">
                  <c:v>2.3936618357500001</c:v>
                </c:pt>
                <c:pt idx="194">
                  <c:v>2.30762666667</c:v>
                </c:pt>
                <c:pt idx="195">
                  <c:v>2.2980281690100002</c:v>
                </c:pt>
                <c:pt idx="196">
                  <c:v>1.9251010452999999</c:v>
                </c:pt>
                <c:pt idx="197">
                  <c:v>1.93191189427</c:v>
                </c:pt>
                <c:pt idx="198">
                  <c:v>1.70693799682</c:v>
                </c:pt>
                <c:pt idx="199">
                  <c:v>1.7179517313699999</c:v>
                </c:pt>
                <c:pt idx="200">
                  <c:v>1.9904508320700001</c:v>
                </c:pt>
                <c:pt idx="201">
                  <c:v>1.82382625864</c:v>
                </c:pt>
                <c:pt idx="202">
                  <c:v>1.64259459459</c:v>
                </c:pt>
                <c:pt idx="203">
                  <c:v>0.80355911823600001</c:v>
                </c:pt>
                <c:pt idx="204">
                  <c:v>0.797106995885</c:v>
                </c:pt>
                <c:pt idx="205">
                  <c:v>1.4075486806199999</c:v>
                </c:pt>
                <c:pt idx="206">
                  <c:v>1.66282197802</c:v>
                </c:pt>
                <c:pt idx="207">
                  <c:v>1.890798151</c:v>
                </c:pt>
                <c:pt idx="208">
                  <c:v>1.7444013377900001</c:v>
                </c:pt>
                <c:pt idx="209">
                  <c:v>1.4188348348299999</c:v>
                </c:pt>
                <c:pt idx="210">
                  <c:v>1.2591788953</c:v>
                </c:pt>
                <c:pt idx="211">
                  <c:v>1.65807486631</c:v>
                </c:pt>
                <c:pt idx="212">
                  <c:v>1.4309055876700001</c:v>
                </c:pt>
                <c:pt idx="213">
                  <c:v>1.1103016006699999</c:v>
                </c:pt>
                <c:pt idx="214">
                  <c:v>0.93035385612400001</c:v>
                </c:pt>
                <c:pt idx="215">
                  <c:v>0.73537430167600004</c:v>
                </c:pt>
                <c:pt idx="216">
                  <c:v>0.66866133782100001</c:v>
                </c:pt>
                <c:pt idx="217">
                  <c:v>0.79301805675000003</c:v>
                </c:pt>
                <c:pt idx="218">
                  <c:v>0.52849263721600004</c:v>
                </c:pt>
                <c:pt idx="219">
                  <c:v>0.28567974882300001</c:v>
                </c:pt>
                <c:pt idx="220">
                  <c:v>0.345081452826</c:v>
                </c:pt>
                <c:pt idx="221">
                  <c:v>0.288706886045</c:v>
                </c:pt>
                <c:pt idx="222">
                  <c:v>0.44650252525299999</c:v>
                </c:pt>
                <c:pt idx="223">
                  <c:v>0.24983228750700001</c:v>
                </c:pt>
                <c:pt idx="224">
                  <c:v>0.40409843400399997</c:v>
                </c:pt>
                <c:pt idx="225">
                  <c:v>0.34114558058900002</c:v>
                </c:pt>
                <c:pt idx="226">
                  <c:v>0.45213156053199999</c:v>
                </c:pt>
                <c:pt idx="227">
                  <c:v>1.17448983543</c:v>
                </c:pt>
                <c:pt idx="228">
                  <c:v>1.63695964126</c:v>
                </c:pt>
                <c:pt idx="229">
                  <c:v>1.7723487179499999</c:v>
                </c:pt>
                <c:pt idx="230">
                  <c:v>1.68451792829</c:v>
                </c:pt>
                <c:pt idx="231">
                  <c:v>1.4802586206899999</c:v>
                </c:pt>
                <c:pt idx="232">
                  <c:v>2.0997357910900001</c:v>
                </c:pt>
                <c:pt idx="233">
                  <c:v>1.6903356973999999</c:v>
                </c:pt>
                <c:pt idx="234">
                  <c:v>1.5544717608</c:v>
                </c:pt>
                <c:pt idx="235">
                  <c:v>0.83813287904599998</c:v>
                </c:pt>
                <c:pt idx="236">
                  <c:v>0.59837984496100005</c:v>
                </c:pt>
                <c:pt idx="237">
                  <c:v>0.35512908778000002</c:v>
                </c:pt>
                <c:pt idx="238">
                  <c:v>0.65348815606099997</c:v>
                </c:pt>
                <c:pt idx="239">
                  <c:v>1.0723420855200001</c:v>
                </c:pt>
                <c:pt idx="240">
                  <c:v>1.33770327553</c:v>
                </c:pt>
                <c:pt idx="241">
                  <c:v>1.230208</c:v>
                </c:pt>
                <c:pt idx="242">
                  <c:v>1.28674363328</c:v>
                </c:pt>
                <c:pt idx="243">
                  <c:v>1.10995662651</c:v>
                </c:pt>
                <c:pt idx="244">
                  <c:v>1.2031778801799999</c:v>
                </c:pt>
                <c:pt idx="245">
                  <c:v>0.91975726927900003</c:v>
                </c:pt>
                <c:pt idx="246">
                  <c:v>1.14730970724</c:v>
                </c:pt>
                <c:pt idx="247">
                  <c:v>1.1850748421999999</c:v>
                </c:pt>
                <c:pt idx="248">
                  <c:v>1.44256603774</c:v>
                </c:pt>
                <c:pt idx="249">
                  <c:v>1.6536296296299999</c:v>
                </c:pt>
                <c:pt idx="250">
                  <c:v>1.75662702703</c:v>
                </c:pt>
                <c:pt idx="251">
                  <c:v>1.7661356673999999</c:v>
                </c:pt>
                <c:pt idx="252">
                  <c:v>2.1023001485899999</c:v>
                </c:pt>
                <c:pt idx="253">
                  <c:v>1.70045271318</c:v>
                </c:pt>
                <c:pt idx="254">
                  <c:v>1.7019402985100001</c:v>
                </c:pt>
                <c:pt idx="255">
                  <c:v>1.49062211615</c:v>
                </c:pt>
                <c:pt idx="256">
                  <c:v>1.7445663716799999</c:v>
                </c:pt>
                <c:pt idx="257">
                  <c:v>2.22174698795</c:v>
                </c:pt>
                <c:pt idx="258">
                  <c:v>1.6035210356</c:v>
                </c:pt>
                <c:pt idx="259">
                  <c:v>1.5733818181799999</c:v>
                </c:pt>
                <c:pt idx="260">
                  <c:v>1.59960784314</c:v>
                </c:pt>
                <c:pt idx="261">
                  <c:v>1.6861770091599999</c:v>
                </c:pt>
                <c:pt idx="262">
                  <c:v>2.0907938021499999</c:v>
                </c:pt>
                <c:pt idx="263">
                  <c:v>2.2137402061899998</c:v>
                </c:pt>
                <c:pt idx="264">
                  <c:v>1.80508048512</c:v>
                </c:pt>
                <c:pt idx="265">
                  <c:v>1.79984678523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30C-4246-883D-B713A021BB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25776864"/>
        <c:axId val="-2059728384"/>
      </c:scatterChart>
      <c:valAx>
        <c:axId val="1925776864"/>
        <c:scaling>
          <c:orientation val="minMax"/>
          <c:max val="300"/>
          <c:min val="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dirty="0">
                    <a:solidFill>
                      <a:schemeClr val="tx1"/>
                    </a:solidFill>
                  </a:rPr>
                  <a:t>Time (seconds)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  <a:tailEnd type="triangle" w="sm" len="med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9728384"/>
        <c:crosses val="autoZero"/>
        <c:crossBetween val="midCat"/>
      </c:valAx>
      <c:valAx>
        <c:axId val="-2059728384"/>
        <c:scaling>
          <c:orientation val="minMax"/>
          <c:max val="3.5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400" b="0" dirty="0">
                    <a:solidFill>
                      <a:schemeClr val="tx1"/>
                    </a:solidFill>
                  </a:rPr>
                  <a:t>Throughput</a:t>
                </a:r>
              </a:p>
            </c:rich>
          </c:tx>
          <c:layout>
            <c:manualLayout>
              <c:xMode val="edge"/>
              <c:yMode val="edge"/>
              <c:x val="0.12521757365039399"/>
              <c:y val="0.21546474616596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solidFill>
            <a:schemeClr val="bg1"/>
          </a:solidFill>
          <a:ln w="9525" cap="flat" cmpd="sng" algn="ctr">
            <a:solidFill>
              <a:schemeClr val="tx1"/>
            </a:solidFill>
            <a:round/>
            <a:headEnd type="none" w="sm" len="med"/>
            <a:tailEnd type="triangl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5776864"/>
        <c:crosses val="autoZero"/>
        <c:crossBetween val="midCat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08C872-BBD8-2343-B170-3E58561F81C1}" type="datetimeFigureOut">
              <a:rPr lang="en-US" smtClean="0"/>
              <a:t>9/3/25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2A0A82-332D-294E-8AFC-FC0E3FAAA8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055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FE91F-4411-834C-8372-CE53E3C03E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2652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B1230-E339-144A-8A43-9DFFB6968325}" type="datetime1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AB59-1435-8F45-8BB3-24CF33CB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42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D44C2-6BD4-6241-9DB0-197E55F1863F}" type="datetime1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AB59-1435-8F45-8BB3-24CF33CB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22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0EBE7-7680-E640-8088-12DF43CDD922}" type="datetime1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AB59-1435-8F45-8BB3-24CF33CB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8668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Slide1c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0FE25-9791-822F-EA50-0233DE59EC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3532" y="1122361"/>
            <a:ext cx="4572605" cy="2387598"/>
          </a:xfrm>
        </p:spPr>
        <p:txBody>
          <a:bodyPr anchor="b"/>
          <a:lstStyle>
            <a:lvl1pPr>
              <a:defRPr sz="3375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6F1D12-70C3-32A1-D58A-80BEAD80EFD3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>
          <a:xfrm>
            <a:off x="473532" y="3602041"/>
            <a:ext cx="4572605" cy="1655758"/>
          </a:xfrm>
        </p:spPr>
        <p:txBody>
          <a:bodyPr/>
          <a:lstStyle>
            <a:lvl1pPr marL="0" indent="0">
              <a:buNone/>
              <a:defRPr sz="135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04491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4987BF-0609-7A46-A252-2CC6117B95A2}" type="datetime1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AB59-1435-8F45-8BB3-24CF33CB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259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10036-EB43-2A4D-8358-99E3288B3316}" type="datetime1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AB59-1435-8F45-8BB3-24CF33CB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19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29885-B589-7B46-9DA6-F61E8777B3A2}" type="datetime1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AB59-1435-8F45-8BB3-24CF33CB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97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9F945-3D75-2142-A0F2-5C3F0E9C583A}" type="datetime1">
              <a:rPr lang="en-US" smtClean="0"/>
              <a:t>9/3/25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AB59-1435-8F45-8BB3-24CF33CB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732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082AE-2A75-8540-BBB0-06B25020031E}" type="datetime1">
              <a:rPr lang="en-US" smtClean="0"/>
              <a:t>9/3/25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AB59-1435-8F45-8BB3-24CF33CB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30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92F5B-0F0E-8047-B6B3-8B1B9868EC8D}" type="datetime1">
              <a:rPr lang="en-US" smtClean="0"/>
              <a:t>9/3/25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AB59-1435-8F45-8BB3-24CF33CB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713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BF84-1D7C-B946-AA8F-481E60AE7475}" type="datetime1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AB59-1435-8F45-8BB3-24CF33CB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3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FECCA-DAEF-334C-916B-230AEEE76F08}" type="datetime1">
              <a:rPr lang="en-US" smtClean="0"/>
              <a:t>9/3/25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FBAB59-1435-8F45-8BB3-24CF33CB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05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EA9F3-CD71-3547-931E-97B61BB680C5}" type="datetime1">
              <a:rPr lang="en-US" smtClean="0"/>
              <a:t>9/3/25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EECE 5512: Networked XR Systems, Fall'25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FBAB59-1435-8F45-8BB3-24CF33CBF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1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ifixit.com/Teardown/Magic+Leap+One+Teardown/112245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llesham.com/courses/eece5698/fall24/index.html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0B9C031-28EE-D587-9FFC-EB9F3820A293}"/>
              </a:ext>
            </a:extLst>
          </p:cNvPr>
          <p:cNvSpPr/>
          <p:nvPr/>
        </p:nvSpPr>
        <p:spPr>
          <a:xfrm flipV="1">
            <a:off x="1942924" y="3944902"/>
            <a:ext cx="148856" cy="4156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42DA841-6FCB-7218-A5F4-ECA0F7F18CB8}"/>
              </a:ext>
            </a:extLst>
          </p:cNvPr>
          <p:cNvSpPr/>
          <p:nvPr/>
        </p:nvSpPr>
        <p:spPr>
          <a:xfrm flipV="1">
            <a:off x="1278566" y="4299540"/>
            <a:ext cx="205475" cy="164170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3F8233-EACA-3B21-A76B-93E995D71158}"/>
              </a:ext>
            </a:extLst>
          </p:cNvPr>
          <p:cNvSpPr/>
          <p:nvPr/>
        </p:nvSpPr>
        <p:spPr>
          <a:xfrm flipV="1">
            <a:off x="1341255" y="3816034"/>
            <a:ext cx="148856" cy="41566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349B067-13D6-3C66-4235-5356BBBA6485}"/>
              </a:ext>
            </a:extLst>
          </p:cNvPr>
          <p:cNvSpPr/>
          <p:nvPr/>
        </p:nvSpPr>
        <p:spPr>
          <a:xfrm>
            <a:off x="1190416" y="4381624"/>
            <a:ext cx="88150" cy="172559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D1DFD6C-CA2D-F659-24A4-C7649251197F}"/>
              </a:ext>
            </a:extLst>
          </p:cNvPr>
          <p:cNvSpPr/>
          <p:nvPr/>
        </p:nvSpPr>
        <p:spPr>
          <a:xfrm>
            <a:off x="1818074" y="3892682"/>
            <a:ext cx="88150" cy="172559"/>
          </a:xfrm>
          <a:prstGeom prst="round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F237EE1-67E7-CB7C-92E6-E77DB432E52E}"/>
              </a:ext>
            </a:extLst>
          </p:cNvPr>
          <p:cNvSpPr/>
          <p:nvPr/>
        </p:nvSpPr>
        <p:spPr>
          <a:xfrm>
            <a:off x="1846199" y="3588524"/>
            <a:ext cx="112674" cy="83118"/>
          </a:xfrm>
          <a:prstGeom prst="roundRect">
            <a:avLst/>
          </a:prstGeom>
          <a:solidFill>
            <a:schemeClr val="dk1">
              <a:alpha val="48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544B13-8A89-FD32-2780-610B5EB383F9}"/>
              </a:ext>
            </a:extLst>
          </p:cNvPr>
          <p:cNvSpPr txBox="1"/>
          <p:nvPr/>
        </p:nvSpPr>
        <p:spPr>
          <a:xfrm>
            <a:off x="1278566" y="5067324"/>
            <a:ext cx="3021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rgbClr val="FF3759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Spatial Intelligence Research Group</a:t>
            </a:r>
          </a:p>
        </p:txBody>
      </p:sp>
      <p:pic>
        <p:nvPicPr>
          <p:cNvPr id="1026" name="Picture 2" descr="Lab Logo">
            <a:extLst>
              <a:ext uri="{FF2B5EF4-FFF2-40B4-BE49-F238E27FC236}">
                <a16:creationId xmlns:a16="http://schemas.microsoft.com/office/drawing/2014/main" id="{51A16105-5801-1832-8F4E-FA39B01A6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265" y="4441819"/>
            <a:ext cx="2751200" cy="65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hool Logo">
            <a:extLst>
              <a:ext uri="{FF2B5EF4-FFF2-40B4-BE49-F238E27FC236}">
                <a16:creationId xmlns:a16="http://schemas.microsoft.com/office/drawing/2014/main" id="{8C5302B5-3B4E-91D6-5923-1B90FC121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2419" y="4505512"/>
            <a:ext cx="3120190" cy="99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7FC5A-8F8D-3121-21B5-BCF02BB8D559}"/>
              </a:ext>
            </a:extLst>
          </p:cNvPr>
          <p:cNvSpPr txBox="1"/>
          <p:nvPr/>
        </p:nvSpPr>
        <p:spPr>
          <a:xfrm>
            <a:off x="1278566" y="534510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00B0F0"/>
                </a:solidFill>
                <a:latin typeface="Arial"/>
                <a:cs typeface="Arial"/>
              </a:rPr>
              <a:t>sinrg.org</a:t>
            </a:r>
            <a:endParaRPr lang="en-US" sz="1200" dirty="0">
              <a:solidFill>
                <a:srgbClr val="00B0F0"/>
              </a:solidFill>
            </a:endParaRPr>
          </a:p>
        </p:txBody>
      </p:sp>
      <p:pic>
        <p:nvPicPr>
          <p:cNvPr id="20" name="Picture 19" descr="A group of glasses and other electronics&#10;&#10;AI-generated content may be incorrect.">
            <a:extLst>
              <a:ext uri="{FF2B5EF4-FFF2-40B4-BE49-F238E27FC236}">
                <a16:creationId xmlns:a16="http://schemas.microsoft.com/office/drawing/2014/main" id="{738F3DB8-1C85-3B6F-FAFD-2447C2ECCC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058429"/>
            <a:ext cx="7772400" cy="33541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FEBF9-9461-3036-0934-2CE299B89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and Support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F1B57-B34F-808D-AB44-227020804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Slack</a:t>
            </a:r>
          </a:p>
          <a:p>
            <a:r>
              <a:rPr lang="en-US" dirty="0"/>
              <a:t>Canvas</a:t>
            </a:r>
          </a:p>
          <a:p>
            <a:r>
              <a:rPr lang="en-US" dirty="0"/>
              <a:t>Piazza?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582551-F52C-34C2-6315-C3A60770A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3016451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BAF64-FA3E-F544-63B3-185B38460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University Statements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985452-75BB-4BCA-73FA-0C0F49472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Student Accommodations</a:t>
            </a:r>
          </a:p>
          <a:p>
            <a:pPr lvl="1"/>
            <a:r>
              <a:rPr lang="en-US" dirty="0"/>
              <a:t>Disability services</a:t>
            </a:r>
          </a:p>
          <a:p>
            <a:r>
              <a:rPr lang="en-US" dirty="0"/>
              <a:t>Academic Integrity</a:t>
            </a:r>
          </a:p>
          <a:p>
            <a:pPr lvl="1"/>
            <a:r>
              <a:rPr lang="en-US" dirty="0"/>
              <a:t>You are allowed to use AI or any tools that you may need help for homework and projects (with a caution – AI can generate garbage sometimes, so it is your responsibility to make sure you’re not blindly following what AI is telling you to do)</a:t>
            </a:r>
          </a:p>
          <a:p>
            <a:pPr lvl="1"/>
            <a:r>
              <a:rPr lang="en-US" dirty="0"/>
              <a:t>Acknowledge sources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968E5B-891A-58D7-8EEB-3DC4D82A3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14008325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51952-04D0-B9D1-35FA-6CB5A844C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 is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5BBE3-7614-4F56-2571-102BD21E8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Building Networked Immersive Experiences</a:t>
            </a:r>
          </a:p>
          <a:p>
            <a:pPr lvl="1"/>
            <a:r>
              <a:rPr lang="en-US" dirty="0"/>
              <a:t>Hardware – XR Headsets, Glasses, Sensors, Devices</a:t>
            </a:r>
          </a:p>
          <a:p>
            <a:pPr lvl="1"/>
            <a:r>
              <a:rPr lang="en-US" dirty="0"/>
              <a:t>Software - 3D Development tools, Programming Languages. </a:t>
            </a:r>
          </a:p>
          <a:p>
            <a:pPr lvl="1"/>
            <a:r>
              <a:rPr lang="en-US" dirty="0"/>
              <a:t>Algorithms – 3D reconstruction, compression, network protocols, streaming methods.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7A985-4B6E-FA58-DD62-07B6FBE95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855917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12C59-F411-7B56-9D55-6D2FDB37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Class is Not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A1558-4E62-6018-A18E-7C94C8C4B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 Graphics</a:t>
            </a:r>
          </a:p>
          <a:p>
            <a:pPr lvl="1"/>
            <a:r>
              <a:rPr lang="en-US" dirty="0"/>
              <a:t>3D Modeling, Rendering, Geometry Manipulation</a:t>
            </a:r>
          </a:p>
          <a:p>
            <a:r>
              <a:rPr lang="en-US" dirty="0"/>
              <a:t>Computer Vision</a:t>
            </a:r>
          </a:p>
          <a:p>
            <a:pPr lvl="1"/>
            <a:r>
              <a:rPr lang="en-US" dirty="0"/>
              <a:t>SLAM, Image Feature Extraction, Face Recognition, Classification, Segmentation, Object Detection, etc.</a:t>
            </a:r>
          </a:p>
          <a:p>
            <a:r>
              <a:rPr lang="en-US" dirty="0"/>
              <a:t>Computer Networks</a:t>
            </a:r>
          </a:p>
          <a:p>
            <a:pPr lvl="1"/>
            <a:r>
              <a:rPr lang="en-US" dirty="0"/>
              <a:t>Wireless, Cellular, Wide Area Internet Protocols</a:t>
            </a:r>
          </a:p>
          <a:p>
            <a:pPr lvl="1"/>
            <a:r>
              <a:rPr lang="en-US" dirty="0"/>
              <a:t>Routing, Congestion Control</a:t>
            </a:r>
          </a:p>
          <a:p>
            <a:pPr lvl="1"/>
            <a:r>
              <a:rPr lang="en-US" dirty="0"/>
              <a:t>Physical Layer, MAC Layer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B6814D-4B92-3E42-919D-A6B372455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28059240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463EF-B0DF-8E6D-06F2-39F60E48B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Topics</a:t>
            </a:r>
          </a:p>
        </p:txBody>
      </p:sp>
      <p:pic>
        <p:nvPicPr>
          <p:cNvPr id="5" name="Content Placeholder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960D2F21-916F-9E4B-B751-E23A12AB6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34536"/>
            <a:ext cx="7886700" cy="3933516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4F1E66-5E9B-7F04-1F65-24B81C5EC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1750067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D556D-17D5-969D-DD30-01FC2C25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Schedule</a:t>
            </a:r>
          </a:p>
        </p:txBody>
      </p:sp>
      <p:pic>
        <p:nvPicPr>
          <p:cNvPr id="7" name="Content Placeholder 6" descr="A white and black text on a white background&#10;&#10;Description automatically generated">
            <a:extLst>
              <a:ext uri="{FF2B5EF4-FFF2-40B4-BE49-F238E27FC236}">
                <a16:creationId xmlns:a16="http://schemas.microsoft.com/office/drawing/2014/main" id="{1B61D301-0255-8B76-CBAE-BEAA259856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097944"/>
            <a:ext cx="7886700" cy="3806699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BDBAC3-75A9-BD9E-2F79-1EE6EAD36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3541840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D556D-17D5-969D-DD30-01FC2C25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Schedule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B24455B-E413-BE4B-25F4-C6E5585C7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5" y="2061903"/>
            <a:ext cx="9026469" cy="311334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40AB27-3992-9C8B-C039-A36B75D072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1524922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D556D-17D5-969D-DD30-01FC2C25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Tentative Schedule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576352-959D-C16C-8013-5647A330F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00" y="1839003"/>
            <a:ext cx="8961800" cy="317999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D0EA9D-440E-0806-5136-2ED2ACE9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18986001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886D-FA47-086A-B624-A3B63E658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AECB2-847F-0EDC-1DC6-234BCB272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Logistics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Schedule, Instructor info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Grading, Communication, Expectations</a:t>
            </a:r>
          </a:p>
          <a:p>
            <a:r>
              <a:rPr lang="en-US" dirty="0"/>
              <a:t>Introduction to XR</a:t>
            </a:r>
          </a:p>
          <a:p>
            <a:r>
              <a:rPr lang="en-US" dirty="0"/>
              <a:t>Basics of Networked XR systems</a:t>
            </a:r>
          </a:p>
          <a:p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2153D8F0-33B2-61C8-15E5-9F67469B277C}"/>
              </a:ext>
            </a:extLst>
          </p:cNvPr>
          <p:cNvSpPr/>
          <p:nvPr/>
        </p:nvSpPr>
        <p:spPr>
          <a:xfrm>
            <a:off x="6391468" y="1825625"/>
            <a:ext cx="438539" cy="1141510"/>
          </a:xfrm>
          <a:prstGeom prst="righ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2F8188-2C2A-B36C-72B8-ACE89F11B2A2}"/>
              </a:ext>
            </a:extLst>
          </p:cNvPr>
          <p:cNvSpPr txBox="1"/>
          <p:nvPr/>
        </p:nvSpPr>
        <p:spPr>
          <a:xfrm>
            <a:off x="6851203" y="2211714"/>
            <a:ext cx="164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Questions?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33590-BB8C-9F56-0B7D-AD8ED14DA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804865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E94B-A974-7A6F-CDFB-2FE79ED4F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XR (Extended Reality)?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2CC24-37C8-745C-ED1C-CD015789DF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catch-all phrase for AR, VR, MR… </a:t>
            </a:r>
          </a:p>
          <a:p>
            <a:r>
              <a:rPr lang="en-US" dirty="0"/>
              <a:t>Textbook definition: Bring digital world to our physical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03B5F-6038-65F4-F25E-05ADFC03A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16088970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886D-FA47-086A-B624-A3B63E658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 for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AECB2-847F-0EDC-1DC6-234BCB272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Logistics</a:t>
            </a:r>
          </a:p>
          <a:p>
            <a:pPr lvl="1"/>
            <a:r>
              <a:rPr lang="en-US" dirty="0"/>
              <a:t>Quiz (not for grading)</a:t>
            </a:r>
          </a:p>
          <a:p>
            <a:pPr lvl="1"/>
            <a:r>
              <a:rPr lang="en-US" dirty="0"/>
              <a:t>Schedule, Instructor info</a:t>
            </a:r>
          </a:p>
          <a:p>
            <a:pPr lvl="1"/>
            <a:r>
              <a:rPr lang="en-US" dirty="0"/>
              <a:t>Grading, Communication, Expectations</a:t>
            </a:r>
          </a:p>
          <a:p>
            <a:r>
              <a:rPr lang="en-US" dirty="0"/>
              <a:t>Introduction to XR</a:t>
            </a:r>
          </a:p>
          <a:p>
            <a:r>
              <a:rPr lang="en-US" dirty="0"/>
              <a:t>Basics of Networked XR systems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1ECB12-A869-1D4D-5515-02F725F85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10671156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EE94B-A974-7A6F-CDFB-2FE79ED4F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XR (Extended Reality)?</a:t>
            </a:r>
          </a:p>
        </p:txBody>
      </p:sp>
      <p:pic>
        <p:nvPicPr>
          <p:cNvPr id="7" name="Picture 6" descr="A person leaning on a leather chair&#10;&#10;Description automatically generated">
            <a:extLst>
              <a:ext uri="{FF2B5EF4-FFF2-40B4-BE49-F238E27FC236}">
                <a16:creationId xmlns:a16="http://schemas.microsoft.com/office/drawing/2014/main" id="{F7C9CCC0-F52F-100A-8801-0C143803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718" y="1604930"/>
            <a:ext cx="3165618" cy="4105406"/>
          </a:xfrm>
          <a:prstGeom prst="rect">
            <a:avLst/>
          </a:prstGeom>
        </p:spPr>
      </p:pic>
      <p:pic>
        <p:nvPicPr>
          <p:cNvPr id="9" name="Picture 8" descr="A person in a suit and tie&#10;&#10;Description automatically generated">
            <a:extLst>
              <a:ext uri="{FF2B5EF4-FFF2-40B4-BE49-F238E27FC236}">
                <a16:creationId xmlns:a16="http://schemas.microsoft.com/office/drawing/2014/main" id="{4F83268C-4F44-A769-C1C9-683A5E05F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231" y="1604929"/>
            <a:ext cx="3165618" cy="41409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A410EB-A394-0655-1A6C-0B16AF3A05C7}"/>
              </a:ext>
            </a:extLst>
          </p:cNvPr>
          <p:cNvSpPr txBox="1"/>
          <p:nvPr/>
        </p:nvSpPr>
        <p:spPr>
          <a:xfrm>
            <a:off x="659941" y="6031209"/>
            <a:ext cx="78241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”real” is simply electrical signals interpreted by your brain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B37AE5-BCB6-CA58-B65A-28BF4AE54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30796282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374C-3C8B-05F0-FE71-3E38E9EB9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5CD2-5CBA-6B19-9FC8-54856F6F8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Overlays digital content in the physical world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B121947-FA0B-0749-EFA1-8FA69C030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724" y="2527430"/>
            <a:ext cx="6438552" cy="336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26498B-7493-B369-D3D6-A3E08C332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2418025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374C-3C8B-05F0-FE71-3E38E9EB9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5CD2-5CBA-6B19-9FC8-54856F6F8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Variety of platforms</a:t>
            </a:r>
          </a:p>
          <a:p>
            <a:pPr lvl="1"/>
            <a:r>
              <a:rPr lang="en-US" dirty="0"/>
              <a:t>Smartphones, Headsets, Glasses</a:t>
            </a:r>
          </a:p>
          <a:p>
            <a:pPr lvl="1"/>
            <a:endParaRPr lang="en-US" dirty="0"/>
          </a:p>
          <a:p>
            <a:r>
              <a:rPr lang="en-US" dirty="0"/>
              <a:t>Requires continuous tracking </a:t>
            </a:r>
          </a:p>
          <a:p>
            <a:pPr lvl="1"/>
            <a:r>
              <a:rPr lang="en-US" dirty="0"/>
              <a:t>Hands, Body, Person</a:t>
            </a:r>
          </a:p>
          <a:p>
            <a:pPr lvl="1"/>
            <a:endParaRPr lang="en-US" dirty="0"/>
          </a:p>
          <a:p>
            <a:r>
              <a:rPr lang="en-US" dirty="0"/>
              <a:t>Display methods</a:t>
            </a:r>
          </a:p>
          <a:p>
            <a:pPr lvl="1"/>
            <a:r>
              <a:rPr lang="en-US" dirty="0"/>
              <a:t>Video see-through</a:t>
            </a:r>
          </a:p>
          <a:p>
            <a:pPr lvl="1"/>
            <a:r>
              <a:rPr lang="en-US" dirty="0"/>
              <a:t>Optical see-through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64BF84-26E5-B9B0-6452-904063D85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19426499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374C-3C8B-05F0-FE71-3E38E9EB9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4E5CD2-5CBA-6B19-9FC8-54856F6F8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as Augmented Reality</a:t>
            </a:r>
          </a:p>
          <a:p>
            <a:r>
              <a:rPr lang="en-US" dirty="0"/>
              <a:t>Microsoft tried to rebrand it for marketing</a:t>
            </a:r>
          </a:p>
          <a:p>
            <a:pPr lvl="1"/>
            <a:r>
              <a:rPr lang="en-US" dirty="0"/>
              <a:t>Interaction highlighted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AAEF5-FB72-408B-4133-2230DECE6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790084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D861-05DD-FEEF-DFF8-581806F9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D1B1D-90C8-60CA-E084-FDC09B06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Completely immersed in digital world</a:t>
            </a:r>
          </a:p>
        </p:txBody>
      </p:sp>
      <p:pic>
        <p:nvPicPr>
          <p:cNvPr id="3074" name="Picture 2" descr="The Cave | Virtual-Reality Experiences | Enquire Now">
            <a:extLst>
              <a:ext uri="{FF2B5EF4-FFF2-40B4-BE49-F238E27FC236}">
                <a16:creationId xmlns:a16="http://schemas.microsoft.com/office/drawing/2014/main" id="{2554BA86-CDA2-019E-D23D-5E92DD938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698" y="2447894"/>
            <a:ext cx="3792894" cy="379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6BE669-5A45-1468-D4EA-61D45F1A0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3410433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D861-05DD-FEEF-DFF8-581806F9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Reality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D1B1D-90C8-60CA-E084-FDC09B06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Platforms</a:t>
            </a:r>
          </a:p>
          <a:p>
            <a:pPr lvl="1"/>
            <a:r>
              <a:rPr lang="en-US" dirty="0"/>
              <a:t>Only HMDs or VR Glasses; Near-eye Displays</a:t>
            </a:r>
          </a:p>
          <a:p>
            <a:pPr lvl="1"/>
            <a:endParaRPr lang="en-US" dirty="0"/>
          </a:p>
          <a:p>
            <a:r>
              <a:rPr lang="en-US" dirty="0"/>
              <a:t>Motion tracking</a:t>
            </a:r>
          </a:p>
          <a:p>
            <a:pPr lvl="1"/>
            <a:r>
              <a:rPr lang="en-US" dirty="0"/>
              <a:t>Head, Eyes, Face, Body, Hands, Gestures, 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Other than visual sensors</a:t>
            </a:r>
          </a:p>
          <a:p>
            <a:pPr lvl="1"/>
            <a:r>
              <a:rPr lang="en-US" dirty="0"/>
              <a:t>Sound, Tactile Feedback for touch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9468E-9B37-0131-AF87-80148DC48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2200151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8D861-05DD-FEEF-DFF8-581806F9F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 vs. MR vs. VR vs. XR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CD1B1D-90C8-60CA-E084-FDC09B065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AR = Virtual + Physical</a:t>
            </a:r>
          </a:p>
          <a:p>
            <a:r>
              <a:rPr lang="en-US" dirty="0"/>
              <a:t>MR = AR (or interactive AR)</a:t>
            </a:r>
          </a:p>
          <a:p>
            <a:r>
              <a:rPr lang="en-US" dirty="0"/>
              <a:t>VR = Purely Virtual</a:t>
            </a:r>
          </a:p>
          <a:p>
            <a:r>
              <a:rPr lang="en-US" dirty="0"/>
              <a:t>XR = A catch all term for all of the above</a:t>
            </a:r>
          </a:p>
          <a:p>
            <a:endParaRPr lang="en-US" dirty="0"/>
          </a:p>
          <a:p>
            <a:r>
              <a:rPr lang="en-US" dirty="0"/>
              <a:t>Metaverse – Meta</a:t>
            </a:r>
          </a:p>
          <a:p>
            <a:r>
              <a:rPr lang="en-US" dirty="0"/>
              <a:t>Spatial Computing – Apple</a:t>
            </a:r>
          </a:p>
          <a:p>
            <a:endParaRPr lang="en-US" dirty="0"/>
          </a:p>
          <a:p>
            <a:r>
              <a:rPr lang="en-US" dirty="0"/>
              <a:t>Immersive Computing - Academia</a:t>
            </a:r>
          </a:p>
          <a:p>
            <a:endParaRPr lang="en-US" dirty="0"/>
          </a:p>
          <a:p>
            <a:r>
              <a:rPr lang="en-US" dirty="0"/>
              <a:t>Digital Twins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45B448-881F-4C9A-B47B-BE438A16F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1403408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E37B0-E46E-D12A-43EE-BC7B4B451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Hardware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1616D40-2826-AEF3-377C-9AE992CDE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334" y="1499895"/>
            <a:ext cx="7007290" cy="5255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Magic Leap 2 smart glasses - 256 GB - M90AA004 - VR Headsets - CDW.com">
            <a:extLst>
              <a:ext uri="{FF2B5EF4-FFF2-40B4-BE49-F238E27FC236}">
                <a16:creationId xmlns:a16="http://schemas.microsoft.com/office/drawing/2014/main" id="{6593178D-21D2-3209-6A97-0E8EEAF55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27" y="1655700"/>
            <a:ext cx="1738604" cy="124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hlinkClick r:id="rId4"/>
            <a:extLst>
              <a:ext uri="{FF2B5EF4-FFF2-40B4-BE49-F238E27FC236}">
                <a16:creationId xmlns:a16="http://schemas.microsoft.com/office/drawing/2014/main" id="{102E46B9-DA3A-E268-537E-38879ABBE764}"/>
              </a:ext>
            </a:extLst>
          </p:cNvPr>
          <p:cNvSpPr txBox="1"/>
          <p:nvPr/>
        </p:nvSpPr>
        <p:spPr>
          <a:xfrm>
            <a:off x="4450701" y="6616863"/>
            <a:ext cx="475861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/>
              <a:t>https://</a:t>
            </a:r>
            <a:r>
              <a:rPr lang="en-US" sz="900" dirty="0" err="1"/>
              <a:t>www.ifixit.com</a:t>
            </a:r>
            <a:r>
              <a:rPr lang="en-US" sz="900" dirty="0"/>
              <a:t>/Teardown/</a:t>
            </a:r>
            <a:r>
              <a:rPr lang="en-US" sz="900" dirty="0" err="1"/>
              <a:t>Magic+Leap+One+Teardown</a:t>
            </a:r>
            <a:r>
              <a:rPr lang="en-US" sz="900" dirty="0"/>
              <a:t>/112245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128F4-5150-A1AF-9700-D830F5838FFA}"/>
              </a:ext>
            </a:extLst>
          </p:cNvPr>
          <p:cNvSpPr txBox="1"/>
          <p:nvPr/>
        </p:nvSpPr>
        <p:spPr>
          <a:xfrm>
            <a:off x="556727" y="5832032"/>
            <a:ext cx="15269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Sensors</a:t>
            </a:r>
          </a:p>
          <a:p>
            <a:r>
              <a:rPr lang="en-US" dirty="0"/>
              <a:t>Display</a:t>
            </a:r>
          </a:p>
          <a:p>
            <a:r>
              <a:rPr lang="en-US" dirty="0"/>
              <a:t>Compute Pack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472D57-F113-0C03-EE35-A79A39ADA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37703230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8D7E-93BD-C9C8-2A04-2E458F982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65D45-C28A-D512-9A42-39F2D41CD4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Rendering Engines</a:t>
            </a:r>
          </a:p>
          <a:p>
            <a:pPr lvl="1"/>
            <a:r>
              <a:rPr lang="en-US" dirty="0"/>
              <a:t>Unity, Unreal</a:t>
            </a:r>
          </a:p>
          <a:p>
            <a:pPr lvl="1"/>
            <a:r>
              <a:rPr lang="en-US" dirty="0"/>
              <a:t>WebGL</a:t>
            </a:r>
          </a:p>
          <a:p>
            <a:r>
              <a:rPr lang="en-US" dirty="0"/>
              <a:t>3D modeling tools</a:t>
            </a:r>
          </a:p>
          <a:p>
            <a:pPr lvl="1"/>
            <a:r>
              <a:rPr lang="en-US" dirty="0"/>
              <a:t>Blender</a:t>
            </a:r>
          </a:p>
          <a:p>
            <a:pPr lvl="1"/>
            <a:r>
              <a:rPr lang="en-US" dirty="0"/>
              <a:t>Maya</a:t>
            </a:r>
          </a:p>
          <a:p>
            <a:r>
              <a:rPr lang="en-US" dirty="0"/>
              <a:t>User Interfaces</a:t>
            </a:r>
          </a:p>
          <a:p>
            <a:r>
              <a:rPr lang="en-US" dirty="0"/>
              <a:t>Programmable 3D Manipulation Frameworks</a:t>
            </a:r>
          </a:p>
          <a:p>
            <a:pPr lvl="1"/>
            <a:r>
              <a:rPr lang="en-US" dirty="0"/>
              <a:t>Open3D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111341-1595-CCB4-FFC3-5606B7EBD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3515846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D8815-B436-108B-430C-7D9812849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4F781-C70F-CB00-065B-E9F110C44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Sensing and Tracking</a:t>
            </a:r>
          </a:p>
          <a:p>
            <a:pPr lvl="1"/>
            <a:r>
              <a:rPr lang="en-US" dirty="0"/>
              <a:t>Eyes, Face, Hands, Head, Body...</a:t>
            </a:r>
          </a:p>
          <a:p>
            <a:pPr lvl="1"/>
            <a:endParaRPr lang="en-US" dirty="0"/>
          </a:p>
          <a:p>
            <a:r>
              <a:rPr lang="en-US" dirty="0"/>
              <a:t>3D Reconstruction</a:t>
            </a:r>
          </a:p>
          <a:p>
            <a:pPr lvl="1"/>
            <a:r>
              <a:rPr lang="en-US" dirty="0"/>
              <a:t>Efficiently extract 3D geometry from raw sensor data</a:t>
            </a:r>
          </a:p>
          <a:p>
            <a:pPr lvl="1"/>
            <a:r>
              <a:rPr lang="en-US" dirty="0"/>
              <a:t>From depth data or point cloud data form Lidars</a:t>
            </a:r>
          </a:p>
          <a:p>
            <a:pPr lvl="1"/>
            <a:endParaRPr lang="en-US" dirty="0"/>
          </a:p>
          <a:p>
            <a:r>
              <a:rPr lang="en-US" dirty="0"/>
              <a:t>Real-time rendering algorithms</a:t>
            </a:r>
          </a:p>
          <a:p>
            <a:pPr lvl="1"/>
            <a:r>
              <a:rPr lang="en-US" dirty="0"/>
              <a:t>Decimation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9ACD84-07A8-160A-8C33-C09CC992F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3676569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D76A5-F0B4-9A29-ED0A-12DB881CE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 Anonymous Quiz </a:t>
            </a:r>
            <a:br>
              <a:rPr lang="en-US" dirty="0"/>
            </a:br>
            <a:r>
              <a:rPr lang="en-US" dirty="0"/>
              <a:t>(Not for grading)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333F7-F499-5050-7E47-A20998007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forms.gle</a:t>
            </a:r>
            <a:r>
              <a:rPr lang="en-US" dirty="0"/>
              <a:t>/V7HzSPeJwgS1cM4o9</a:t>
            </a:r>
          </a:p>
        </p:txBody>
      </p:sp>
      <p:pic>
        <p:nvPicPr>
          <p:cNvPr id="5" name="Picture 4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81DA44AB-7199-D739-6308-519A7BB04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146" y="2485222"/>
            <a:ext cx="3739707" cy="382667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534473-AE8B-0131-123A-E68B3C47F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21841761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6E36B-7943-8911-9599-715A2AB5B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Leading Companies of XR</a:t>
            </a:r>
          </a:p>
        </p:txBody>
      </p:sp>
      <p:pic>
        <p:nvPicPr>
          <p:cNvPr id="4" name="Picture 3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CC74D0F8-8448-25BF-6305-0EDBEA841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962" y="1690689"/>
            <a:ext cx="3987168" cy="5116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0C0D35-19BF-3B43-76DC-A6004F37D5E4}"/>
              </a:ext>
            </a:extLst>
          </p:cNvPr>
          <p:cNvSpPr txBox="1"/>
          <p:nvPr/>
        </p:nvSpPr>
        <p:spPr>
          <a:xfrm>
            <a:off x="6307494" y="6308208"/>
            <a:ext cx="17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Many startups…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61F7D-381B-258B-9FAC-188C30892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16587266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96DB-2935-BE81-B03E-3EA84709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Applications - Gaming</a:t>
            </a:r>
          </a:p>
        </p:txBody>
      </p:sp>
      <p:pic>
        <p:nvPicPr>
          <p:cNvPr id="10242" name="Picture 2" descr="What is Augmented Reality Gaming? - cxocARd">
            <a:extLst>
              <a:ext uri="{FF2B5EF4-FFF2-40B4-BE49-F238E27FC236}">
                <a16:creationId xmlns:a16="http://schemas.microsoft.com/office/drawing/2014/main" id="{81F84288-996F-D311-48A6-CD5990563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996" y="1690689"/>
            <a:ext cx="6830008" cy="42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7522AD4-D9D6-6E65-5E08-7ACA121BD383}"/>
              </a:ext>
            </a:extLst>
          </p:cNvPr>
          <p:cNvSpPr txBox="1"/>
          <p:nvPr/>
        </p:nvSpPr>
        <p:spPr>
          <a:xfrm>
            <a:off x="3652581" y="6308208"/>
            <a:ext cx="1838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Indoor games too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0538A2-88BB-FFB2-3E5E-F92A0518B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2705642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96DB-2935-BE81-B03E-3EA84709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Applications – Remote Assist</a:t>
            </a:r>
          </a:p>
        </p:txBody>
      </p:sp>
      <p:pic>
        <p:nvPicPr>
          <p:cNvPr id="7170" name="Picture 2" descr="Things to consider before choosing AR remote solutions in 2022">
            <a:extLst>
              <a:ext uri="{FF2B5EF4-FFF2-40B4-BE49-F238E27FC236}">
                <a16:creationId xmlns:a16="http://schemas.microsoft.com/office/drawing/2014/main" id="{F634CE67-86F0-28D4-4C12-FE6B4E0C6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94" y="1838620"/>
            <a:ext cx="6587412" cy="418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F07C8A9-218B-7679-2714-995BD55E5470}"/>
              </a:ext>
            </a:extLst>
          </p:cNvPr>
          <p:cNvSpPr txBox="1"/>
          <p:nvPr/>
        </p:nvSpPr>
        <p:spPr>
          <a:xfrm>
            <a:off x="3517480" y="6308208"/>
            <a:ext cx="2109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Hands free Facetime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A967F1-3F66-308E-DD25-9AAE3BDE9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6234324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96DB-2935-BE81-B03E-3EA84709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Applications - Medical</a:t>
            </a:r>
          </a:p>
        </p:txBody>
      </p:sp>
      <p:pic>
        <p:nvPicPr>
          <p:cNvPr id="8194" name="Picture 2" descr="Augmented Reality in Healthcare: Top 9 Companies - The Medical Futurist">
            <a:extLst>
              <a:ext uri="{FF2B5EF4-FFF2-40B4-BE49-F238E27FC236}">
                <a16:creationId xmlns:a16="http://schemas.microsoft.com/office/drawing/2014/main" id="{BE3F9560-90FC-D57D-ABA5-E3F0EC808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485" y="1690689"/>
            <a:ext cx="6155029" cy="461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5E3088-7A3F-DDE6-AF85-E3C498349C7F}"/>
              </a:ext>
            </a:extLst>
          </p:cNvPr>
          <p:cNvSpPr txBox="1"/>
          <p:nvPr/>
        </p:nvSpPr>
        <p:spPr>
          <a:xfrm>
            <a:off x="3207138" y="6375483"/>
            <a:ext cx="2729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Visualize 3D data in thin air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75469B-7937-5E64-9482-ACE013A25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291628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96DB-2935-BE81-B03E-3EA84709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Applications - Entertainment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43623B5D-6D5E-8883-6748-E80B682E3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102" y="1676693"/>
            <a:ext cx="7557796" cy="402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208686-8CFA-47B5-7718-40A30E833676}"/>
              </a:ext>
            </a:extLst>
          </p:cNvPr>
          <p:cNvSpPr txBox="1"/>
          <p:nvPr/>
        </p:nvSpPr>
        <p:spPr>
          <a:xfrm>
            <a:off x="3436849" y="5952931"/>
            <a:ext cx="227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Theater performances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D8E789-9719-481C-95E2-7BE140C99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1097503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96DB-2935-BE81-B03E-3EA84709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Applications - Engineering</a:t>
            </a:r>
          </a:p>
        </p:txBody>
      </p:sp>
      <p:pic>
        <p:nvPicPr>
          <p:cNvPr id="9218" name="Picture 2" descr="Augmented Reality - AR for Construction Jobsite Management">
            <a:extLst>
              <a:ext uri="{FF2B5EF4-FFF2-40B4-BE49-F238E27FC236}">
                <a16:creationId xmlns:a16="http://schemas.microsoft.com/office/drawing/2014/main" id="{228632B0-1949-E13C-5EB4-93442F4CF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053" y="1882450"/>
            <a:ext cx="7221894" cy="406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3F4F2E-D35D-08D0-51CD-A5039BB2D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19469258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C96DB-2935-BE81-B03E-3EA847090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Applications – Telepresence </a:t>
            </a:r>
          </a:p>
        </p:txBody>
      </p:sp>
      <p:pic>
        <p:nvPicPr>
          <p:cNvPr id="6148" name="Picture 4" descr="This Week In XR: Bitmoji TV Puts You In Toons, Spatial Telepresence In The  Money, VR's Strong Quarter">
            <a:extLst>
              <a:ext uri="{FF2B5EF4-FFF2-40B4-BE49-F238E27FC236}">
                <a16:creationId xmlns:a16="http://schemas.microsoft.com/office/drawing/2014/main" id="{968E2584-903D-8FEB-9B68-A099A0D45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87" y="1690689"/>
            <a:ext cx="6796426" cy="382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940E6A-14F0-0959-E897-068A5D464A5E}"/>
              </a:ext>
            </a:extLst>
          </p:cNvPr>
          <p:cNvSpPr txBox="1"/>
          <p:nvPr/>
        </p:nvSpPr>
        <p:spPr>
          <a:xfrm>
            <a:off x="2036914" y="5850293"/>
            <a:ext cx="5070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Previously: Large displays, Telepresence robots, etc..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46134B-6B25-C16D-A393-D19A12F29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702840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D5F65-280B-C3B2-1147-4CBFCB781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Applications - Automotive</a:t>
            </a:r>
          </a:p>
        </p:txBody>
      </p:sp>
      <p:pic>
        <p:nvPicPr>
          <p:cNvPr id="2050" name="Picture 2" descr="AR in the Automotive industry — Jasoren">
            <a:extLst>
              <a:ext uri="{FF2B5EF4-FFF2-40B4-BE49-F238E27FC236}">
                <a16:creationId xmlns:a16="http://schemas.microsoft.com/office/drawing/2014/main" id="{1F742501-AF83-C830-27F9-36611F24E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65" y="2011501"/>
            <a:ext cx="7729870" cy="385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4D09F5-2DD0-B140-50DB-A9FB1C795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690678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CDC76-C097-7D67-9228-1EBB01020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Horizon Worlds – Meta</a:t>
            </a:r>
          </a:p>
          <a:p>
            <a:r>
              <a:rPr lang="en-US" dirty="0" err="1"/>
              <a:t>VRChat</a:t>
            </a:r>
            <a:endParaRPr lang="en-US" dirty="0"/>
          </a:p>
          <a:p>
            <a:r>
              <a:rPr lang="en-US" dirty="0"/>
              <a:t>Mozilla Hubs</a:t>
            </a:r>
          </a:p>
          <a:p>
            <a:r>
              <a:rPr lang="en-US" dirty="0" err="1"/>
              <a:t>AltspaceVR</a:t>
            </a:r>
            <a:r>
              <a:rPr lang="en-US" dirty="0"/>
              <a:t> – dead</a:t>
            </a:r>
          </a:p>
          <a:p>
            <a:r>
              <a:rPr lang="en-US" dirty="0"/>
              <a:t>Many Games</a:t>
            </a:r>
          </a:p>
          <a:p>
            <a:r>
              <a:rPr lang="en-US" dirty="0"/>
              <a:t>Retail, housing markets have started using 3D models of objects and houses for showing in VR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2EB792-0969-37E7-6A9C-E697E2F7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XR Systems in Use Today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965018D2-F5B7-4393-DB59-5A31F5A3C924}"/>
              </a:ext>
            </a:extLst>
          </p:cNvPr>
          <p:cNvSpPr/>
          <p:nvPr/>
        </p:nvSpPr>
        <p:spPr>
          <a:xfrm>
            <a:off x="4718226" y="2015412"/>
            <a:ext cx="699796" cy="1642188"/>
          </a:xfrm>
          <a:prstGeom prst="righ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B2C33F-7CD5-4DB9-F118-2AD85438CADD}"/>
              </a:ext>
            </a:extLst>
          </p:cNvPr>
          <p:cNvSpPr txBox="1"/>
          <p:nvPr/>
        </p:nvSpPr>
        <p:spPr>
          <a:xfrm>
            <a:off x="5514391" y="2651840"/>
            <a:ext cx="344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Collaborative Virtual Environments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B63F3-DEDE-6E59-F899-BFE19142D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36664826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5886D-FA47-086A-B624-A3B63E658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AECB2-847F-0EDC-1DC6-234BCB2720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Logistics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Schedule, Instructor info</a:t>
            </a:r>
          </a:p>
          <a:p>
            <a:pPr lvl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Grading, Communication, Expectations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 to XR</a:t>
            </a:r>
          </a:p>
          <a:p>
            <a:r>
              <a:rPr lang="en-US" dirty="0"/>
              <a:t>Basics of Networked XR systems</a:t>
            </a:r>
          </a:p>
          <a:p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A0D148B-4C01-C1D1-78C5-197F08EBD26F}"/>
              </a:ext>
            </a:extLst>
          </p:cNvPr>
          <p:cNvSpPr/>
          <p:nvPr/>
        </p:nvSpPr>
        <p:spPr>
          <a:xfrm>
            <a:off x="6391468" y="1825624"/>
            <a:ext cx="438539" cy="1603375"/>
          </a:xfrm>
          <a:prstGeom prst="righ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1682E6-C3E1-87F3-1AC8-23045DC0BF02}"/>
              </a:ext>
            </a:extLst>
          </p:cNvPr>
          <p:cNvSpPr txBox="1"/>
          <p:nvPr/>
        </p:nvSpPr>
        <p:spPr>
          <a:xfrm>
            <a:off x="6963170" y="2442645"/>
            <a:ext cx="164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Questions?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E796E-E64E-0B6A-C52C-DA5010D02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1541286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D6862-FC70-D17A-4903-FBD80027F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and Instructor Info</a:t>
            </a:r>
          </a:p>
        </p:txBody>
      </p:sp>
      <p:pic>
        <p:nvPicPr>
          <p:cNvPr id="8" name="Picture 7" descr="A close-up of a white card&#10;&#10;Description automatically generated">
            <a:extLst>
              <a:ext uri="{FF2B5EF4-FFF2-40B4-BE49-F238E27FC236}">
                <a16:creationId xmlns:a16="http://schemas.microsoft.com/office/drawing/2014/main" id="{931C20B5-A8B5-8067-80E0-03695147A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45" y="1690688"/>
            <a:ext cx="7444268" cy="25835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59AE75-DC39-5627-AC72-27BD82CF7ED3}"/>
              </a:ext>
            </a:extLst>
          </p:cNvPr>
          <p:cNvSpPr txBox="1"/>
          <p:nvPr/>
        </p:nvSpPr>
        <p:spPr>
          <a:xfrm>
            <a:off x="727445" y="5167312"/>
            <a:ext cx="75850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Course Webpage: </a:t>
            </a:r>
            <a:r>
              <a:rPr lang="en-US" u="sng" dirty="0">
                <a:hlinkClick r:id="rId3"/>
              </a:rPr>
              <a:t>https://mallesham.com/courses/eece5512/fall25/index.html</a:t>
            </a:r>
            <a:endParaRPr lang="en-US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E7A1C0-1F0C-406B-CDDA-C33F9838CB10}"/>
              </a:ext>
            </a:extLst>
          </p:cNvPr>
          <p:cNvSpPr txBox="1"/>
          <p:nvPr/>
        </p:nvSpPr>
        <p:spPr>
          <a:xfrm>
            <a:off x="2114148" y="3072194"/>
            <a:ext cx="287732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Room 256, Richards Hall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48C5E7-2B9D-DB5B-0583-4C529406A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20828017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149BB-4308-94E1-F299-3CF2CB944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Need for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6B56F-10DD-4515-D08E-357E2129A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Long Distance Communication</a:t>
            </a:r>
          </a:p>
          <a:p>
            <a:r>
              <a:rPr lang="en-US" dirty="0"/>
              <a:t>Accessing Remotely Stored Content</a:t>
            </a:r>
          </a:p>
          <a:p>
            <a:r>
              <a:rPr lang="en-US" dirty="0"/>
              <a:t>Accessing Distributed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5A848D-F8FE-18F6-7BD0-852EB6066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3506264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0DB8-858C-BEC6-DA32-0CFE8C119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Networked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F66F9-D9DB-59E8-85A9-E3A6F0664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Voice and Video Calls</a:t>
            </a:r>
          </a:p>
          <a:p>
            <a:pPr lvl="1"/>
            <a:r>
              <a:rPr lang="en-US" dirty="0"/>
              <a:t>Facetime, Zoom, Teams </a:t>
            </a:r>
          </a:p>
          <a:p>
            <a:r>
              <a:rPr lang="en-US" dirty="0"/>
              <a:t>Streaming Content On-demand</a:t>
            </a:r>
          </a:p>
          <a:p>
            <a:pPr lvl="1"/>
            <a:r>
              <a:rPr lang="en-US" dirty="0"/>
              <a:t>YouTube, Netflix, </a:t>
            </a:r>
            <a:r>
              <a:rPr lang="en-US" dirty="0" err="1"/>
              <a:t>Tiktok</a:t>
            </a:r>
            <a:endParaRPr lang="en-US" dirty="0"/>
          </a:p>
          <a:p>
            <a:r>
              <a:rPr lang="en-US" dirty="0"/>
              <a:t>Cloud compute and storage</a:t>
            </a:r>
          </a:p>
          <a:p>
            <a:r>
              <a:rPr lang="en-US" dirty="0"/>
              <a:t>Printers, and other smart devices communication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B7913AF-A993-875B-C60A-C5BAC611215B}"/>
              </a:ext>
            </a:extLst>
          </p:cNvPr>
          <p:cNvSpPr/>
          <p:nvPr/>
        </p:nvSpPr>
        <p:spPr>
          <a:xfrm>
            <a:off x="5635690" y="1690689"/>
            <a:ext cx="858416" cy="2358797"/>
          </a:xfrm>
          <a:prstGeom prst="righ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7BEF53-6991-B21A-987E-BF890518069B}"/>
              </a:ext>
            </a:extLst>
          </p:cNvPr>
          <p:cNvSpPr txBox="1"/>
          <p:nvPr/>
        </p:nvSpPr>
        <p:spPr>
          <a:xfrm>
            <a:off x="6494106" y="2685421"/>
            <a:ext cx="1346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XR Systems?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C56C9C-FC3E-4260-CE1F-58A5A6DA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33035908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86CC-614C-3B3E-BCCA-D437878F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Networked XR Systems – 1970 &amp; 1980</a:t>
            </a:r>
          </a:p>
        </p:txBody>
      </p:sp>
      <p:pic>
        <p:nvPicPr>
          <p:cNvPr id="4" name="Picture 2" descr="See How Fast ARPANET Spread in Just Eight Years | Smart News| Smithsonian  Magazine">
            <a:extLst>
              <a:ext uri="{FF2B5EF4-FFF2-40B4-BE49-F238E27FC236}">
                <a16:creationId xmlns:a16="http://schemas.microsoft.com/office/drawing/2014/main" id="{710B625B-69B3-AD72-4168-AD858EC70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00" y="2826847"/>
            <a:ext cx="3409386" cy="189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BA9C19-77B2-048C-2E6A-0D57F5078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40716"/>
            <a:ext cx="7886700" cy="4351338"/>
          </a:xfrm>
        </p:spPr>
        <p:txBody>
          <a:bodyPr/>
          <a:lstStyle/>
          <a:p>
            <a:r>
              <a:rPr lang="en-US" dirty="0"/>
              <a:t>Early attempts of content delivery over the Internet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19C5DE-4F26-673C-FDA4-EC725736C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" y="5860403"/>
            <a:ext cx="9055100" cy="9144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A56287F-64CD-6B10-F9B4-02D7ADF45428}"/>
              </a:ext>
            </a:extLst>
          </p:cNvPr>
          <p:cNvGrpSpPr/>
          <p:nvPr/>
        </p:nvGrpSpPr>
        <p:grpSpPr>
          <a:xfrm>
            <a:off x="5969617" y="2359492"/>
            <a:ext cx="2839864" cy="2864169"/>
            <a:chOff x="5883790" y="2268623"/>
            <a:chExt cx="3090607" cy="3452707"/>
          </a:xfrm>
        </p:grpSpPr>
        <p:pic>
          <p:nvPicPr>
            <p:cNvPr id="8" name="Picture 7" descr="A person sitting at a desk using a computer&#10;&#10;Description automatically generated with low confidence">
              <a:extLst>
                <a:ext uri="{FF2B5EF4-FFF2-40B4-BE49-F238E27FC236}">
                  <a16:creationId xmlns:a16="http://schemas.microsoft.com/office/drawing/2014/main" id="{B1D51040-605A-D916-BC85-82062A583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3790" y="2268623"/>
              <a:ext cx="3090607" cy="305446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E3ACDBA-F1EB-08EA-6550-030928817316}"/>
                </a:ext>
              </a:extLst>
            </p:cNvPr>
            <p:cNvSpPr txBox="1"/>
            <p:nvPr/>
          </p:nvSpPr>
          <p:spPr>
            <a:xfrm>
              <a:off x="6185835" y="5351998"/>
              <a:ext cx="2486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Teleconference [64Kbps]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07B7BAF-823B-E287-A0C6-F2EA5A4BC484}"/>
              </a:ext>
            </a:extLst>
          </p:cNvPr>
          <p:cNvGrpSpPr/>
          <p:nvPr/>
        </p:nvGrpSpPr>
        <p:grpSpPr>
          <a:xfrm>
            <a:off x="3771996" y="2369316"/>
            <a:ext cx="1776500" cy="3004543"/>
            <a:chOff x="3920699" y="2302503"/>
            <a:chExt cx="1933354" cy="3621925"/>
          </a:xfrm>
        </p:grpSpPr>
        <p:pic>
          <p:nvPicPr>
            <p:cNvPr id="11" name="Picture 10" descr="A picture containing text, screenshot&#10;&#10;Description automatically generated">
              <a:extLst>
                <a:ext uri="{FF2B5EF4-FFF2-40B4-BE49-F238E27FC236}">
                  <a16:creationId xmlns:a16="http://schemas.microsoft.com/office/drawing/2014/main" id="{96C41C3A-11C9-2604-601F-584D1F083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3507" y="2302503"/>
              <a:ext cx="1787738" cy="303077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C99879E-E57E-45F3-70AB-0B79CE87CF9D}"/>
                </a:ext>
              </a:extLst>
            </p:cNvPr>
            <p:cNvSpPr txBox="1"/>
            <p:nvPr/>
          </p:nvSpPr>
          <p:spPr>
            <a:xfrm>
              <a:off x="3920699" y="5278097"/>
              <a:ext cx="19333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Progressive Image Transmission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361D4187-8ABD-99A7-EC20-4CB96E6C537C}"/>
              </a:ext>
            </a:extLst>
          </p:cNvPr>
          <p:cNvSpPr txBox="1"/>
          <p:nvPr/>
        </p:nvSpPr>
        <p:spPr>
          <a:xfrm>
            <a:off x="1026367" y="4822853"/>
            <a:ext cx="1347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Internet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7714DC-D654-7E0C-2CBD-8915D303F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2014089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86CC-614C-3B3E-BCCA-D437878F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Networked XR Systems – 1990 &amp; 2000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362189-C58D-7A89-F9C1-55B59268A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6764" y="4113730"/>
            <a:ext cx="4912180" cy="23855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Early attempts in on-demand video delivery</a:t>
            </a:r>
          </a:p>
          <a:p>
            <a:pPr lvl="1"/>
            <a:r>
              <a:rPr lang="en-US" dirty="0"/>
              <a:t>Powerful compute, storage, hardware capacity</a:t>
            </a:r>
          </a:p>
          <a:p>
            <a:pPr lvl="1"/>
            <a:r>
              <a:rPr lang="en-US" dirty="0"/>
              <a:t>Video compression (MPEG-1)</a:t>
            </a:r>
          </a:p>
          <a:p>
            <a:pPr lvl="1"/>
            <a:r>
              <a:rPr lang="en-US" dirty="0"/>
              <a:t>Internets</a:t>
            </a:r>
          </a:p>
          <a:p>
            <a:pPr lvl="1"/>
            <a:r>
              <a:rPr lang="en-US" dirty="0"/>
              <a:t>Progressive Downloads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0F6BC1F-F755-6FCE-B89D-A021A41E1C2F}"/>
              </a:ext>
            </a:extLst>
          </p:cNvPr>
          <p:cNvGrpSpPr/>
          <p:nvPr/>
        </p:nvGrpSpPr>
        <p:grpSpPr>
          <a:xfrm>
            <a:off x="777853" y="1875589"/>
            <a:ext cx="3481065" cy="1737361"/>
            <a:chOff x="4842731" y="2852914"/>
            <a:chExt cx="3959363" cy="2136530"/>
          </a:xfrm>
        </p:grpSpPr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59E2E5C9-73A1-31EC-CD3E-1699DFA60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42731" y="2852914"/>
              <a:ext cx="3959363" cy="213653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EF94AF-89C7-C465-072D-86345301E5D9}"/>
                </a:ext>
              </a:extLst>
            </p:cNvPr>
            <p:cNvSpPr txBox="1"/>
            <p:nvPr/>
          </p:nvSpPr>
          <p:spPr>
            <a:xfrm>
              <a:off x="6186675" y="3907105"/>
              <a:ext cx="11788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Globecom’1990</a:t>
              </a:r>
            </a:p>
          </p:txBody>
        </p:sp>
      </p:grpSp>
      <p:pic>
        <p:nvPicPr>
          <p:cNvPr id="8" name="Picture 7" descr="Diagram, text&#10;&#10;Description automatically generated">
            <a:extLst>
              <a:ext uri="{FF2B5EF4-FFF2-40B4-BE49-F238E27FC236}">
                <a16:creationId xmlns:a16="http://schemas.microsoft.com/office/drawing/2014/main" id="{44AFC6D2-A625-C9FB-DCD3-831FE948B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735" y="1728210"/>
            <a:ext cx="3809642" cy="238552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526B65A-FB50-EDC2-6C8C-70EC5900E42A}"/>
              </a:ext>
            </a:extLst>
          </p:cNvPr>
          <p:cNvGrpSpPr/>
          <p:nvPr/>
        </p:nvGrpSpPr>
        <p:grpSpPr>
          <a:xfrm>
            <a:off x="5231721" y="4503047"/>
            <a:ext cx="3481065" cy="1883767"/>
            <a:chOff x="2224579" y="2264926"/>
            <a:chExt cx="4548591" cy="2758972"/>
          </a:xfrm>
        </p:grpSpPr>
        <p:pic>
          <p:nvPicPr>
            <p:cNvPr id="10" name="Picture 9" descr="A picture containing text, indoor&#10;&#10;Description automatically generated">
              <a:extLst>
                <a:ext uri="{FF2B5EF4-FFF2-40B4-BE49-F238E27FC236}">
                  <a16:creationId xmlns:a16="http://schemas.microsoft.com/office/drawing/2014/main" id="{1B9872FD-E078-B01E-3947-9DBF94BF3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58171" y="2264926"/>
              <a:ext cx="4317558" cy="232814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36D856-5CB8-5172-0EB3-DFD32E307F40}"/>
                </a:ext>
              </a:extLst>
            </p:cNvPr>
            <p:cNvSpPr txBox="1"/>
            <p:nvPr/>
          </p:nvSpPr>
          <p:spPr>
            <a:xfrm>
              <a:off x="2224579" y="4640743"/>
              <a:ext cx="4548591" cy="3831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dirty="0"/>
                <a:t>https://</a:t>
              </a:r>
              <a:r>
                <a:rPr lang="en-US" sz="1100" dirty="0" err="1"/>
                <a:t>www.youtube.com</a:t>
              </a:r>
              <a:r>
                <a:rPr lang="en-US" sz="1100" dirty="0"/>
                <a:t>/</a:t>
              </a:r>
              <a:r>
                <a:rPr lang="en-US" sz="1100" dirty="0" err="1"/>
                <a:t>watch?v</a:t>
              </a:r>
              <a:r>
                <a:rPr lang="en-US" sz="1100" dirty="0"/>
                <a:t>=OV3legWSi6U</a:t>
              </a: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400F44-7AA5-9F7C-4736-83AD5E83B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7395031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86CC-614C-3B3E-BCCA-D437878F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Brief History of Networked XR Systems – 2010 &amp; 2020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AB1040C-EA22-4B51-BDE9-9A16355E5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9916"/>
            <a:ext cx="9144000" cy="330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AD18B6-7EAD-90BB-9B5D-71666708F8E3}"/>
              </a:ext>
            </a:extLst>
          </p:cNvPr>
          <p:cNvSpPr txBox="1"/>
          <p:nvPr/>
        </p:nvSpPr>
        <p:spPr>
          <a:xfrm>
            <a:off x="1180911" y="5908161"/>
            <a:ext cx="678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Despite the advances in computer networks, they are still a bottleneck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7FE9E1-339D-162E-330F-15858C4CB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670439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86CC-614C-3B3E-BCCA-D437878F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Fundamental Problems of Networked XR Systems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0F707-1719-37A5-7A95-3E471AFC9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Network bandwidth</a:t>
            </a:r>
          </a:p>
          <a:p>
            <a:r>
              <a:rPr lang="en-US" dirty="0"/>
              <a:t>Bandwidth variability</a:t>
            </a:r>
          </a:p>
          <a:p>
            <a:r>
              <a:rPr lang="en-US" dirty="0"/>
              <a:t>Latency</a:t>
            </a:r>
          </a:p>
          <a:p>
            <a:r>
              <a:rPr lang="en-US" dirty="0"/>
              <a:t>Power consumption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4D49A2-8129-57E1-8585-A38A1027D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9528927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6" name="Picture 4" descr="The Evolution of Wi-Fi networks: from IEEE 802.11 to Wi-Fi 6E">
            <a:extLst>
              <a:ext uri="{FF2B5EF4-FFF2-40B4-BE49-F238E27FC236}">
                <a16:creationId xmlns:a16="http://schemas.microsoft.com/office/drawing/2014/main" id="{769A6461-DC0B-9CF5-E8EC-4164F0C01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408" y="2072839"/>
            <a:ext cx="6276327" cy="471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34993F-FC00-D79E-F34C-77FF97BB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Bandwidth - WiFi</a:t>
            </a:r>
          </a:p>
        </p:txBody>
      </p:sp>
      <p:pic>
        <p:nvPicPr>
          <p:cNvPr id="13314" name="Picture 2" descr="What Is a WiFi Router or Wireless Router? | Linksys: US">
            <a:extLst>
              <a:ext uri="{FF2B5EF4-FFF2-40B4-BE49-F238E27FC236}">
                <a16:creationId xmlns:a16="http://schemas.microsoft.com/office/drawing/2014/main" id="{D48073CD-0AE7-952F-5C92-6063CB87A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072839"/>
            <a:ext cx="4251874" cy="212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9401E2-435F-0AEA-CEB5-44371FFAE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14606522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4993F-FC00-D79E-F34C-77FF97BB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Bandwidth - Cellular</a:t>
            </a:r>
          </a:p>
        </p:txBody>
      </p:sp>
      <p:pic>
        <p:nvPicPr>
          <p:cNvPr id="14338" name="Picture 2" descr="1G, 2G, 3G, 4G and 5G Wireless Phone Technology Explained – Meaning and  Differences">
            <a:extLst>
              <a:ext uri="{FF2B5EF4-FFF2-40B4-BE49-F238E27FC236}">
                <a16:creationId xmlns:a16="http://schemas.microsoft.com/office/drawing/2014/main" id="{25E68019-0568-85E9-80D5-0203C86B0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53" y="1898773"/>
            <a:ext cx="8136294" cy="359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7D5B2E-661D-54FE-A3A4-0ED6FA2C5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34188378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4993F-FC00-D79E-F34C-77FF97BB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Bandwidth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763EFE9-9D85-A004-DE9F-284F5F3EE7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4357854"/>
              </p:ext>
            </p:extLst>
          </p:nvPr>
        </p:nvGraphicFramePr>
        <p:xfrm>
          <a:off x="821093" y="3116326"/>
          <a:ext cx="6837482" cy="2642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77AB146-612A-DC28-DE90-17297A1BEA04}"/>
              </a:ext>
            </a:extLst>
          </p:cNvPr>
          <p:cNvSpPr txBox="1"/>
          <p:nvPr/>
        </p:nvSpPr>
        <p:spPr>
          <a:xfrm>
            <a:off x="1184987" y="2931660"/>
            <a:ext cx="2100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Few dozens of Mbps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2DA4B-46CF-D2C8-38D7-77D76B349004}"/>
              </a:ext>
            </a:extLst>
          </p:cNvPr>
          <p:cNvSpPr txBox="1"/>
          <p:nvPr/>
        </p:nvSpPr>
        <p:spPr>
          <a:xfrm>
            <a:off x="395375" y="1904721"/>
            <a:ext cx="8353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high quality XR system requires a few dozens of Gbps to stream interactive 3D content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39C56D-2A6A-33F5-DED0-9D4172F5D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29396502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F526-0D22-9D8D-C87B-9F863F0D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Latency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8E6B9-42F5-2CF2-2ADE-7DEB25DD1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Processing</a:t>
            </a:r>
          </a:p>
          <a:p>
            <a:r>
              <a:rPr lang="en-US" dirty="0"/>
              <a:t>Transmission</a:t>
            </a:r>
          </a:p>
          <a:p>
            <a:r>
              <a:rPr lang="en-US" dirty="0"/>
              <a:t>Queueing</a:t>
            </a:r>
          </a:p>
          <a:p>
            <a:r>
              <a:rPr lang="en-US" dirty="0"/>
              <a:t>Propagation</a:t>
            </a:r>
          </a:p>
        </p:txBody>
      </p:sp>
      <p:pic>
        <p:nvPicPr>
          <p:cNvPr id="1026" name="Picture 2" descr="Packet Traveling - Title">
            <a:extLst>
              <a:ext uri="{FF2B5EF4-FFF2-40B4-BE49-F238E27FC236}">
                <a16:creationId xmlns:a16="http://schemas.microsoft.com/office/drawing/2014/main" id="{200188E0-3985-4638-0171-238CCD237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865" y="2673746"/>
            <a:ext cx="4572000" cy="1510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137742-4F92-19B6-7622-156C6305E101}"/>
              </a:ext>
            </a:extLst>
          </p:cNvPr>
          <p:cNvSpPr txBox="1"/>
          <p:nvPr/>
        </p:nvSpPr>
        <p:spPr>
          <a:xfrm>
            <a:off x="3678865" y="4184253"/>
            <a:ext cx="457200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/>
              <a:t>https://</a:t>
            </a:r>
            <a:r>
              <a:rPr lang="en-US" sz="900" dirty="0" err="1"/>
              <a:t>www.practicalnetworking.net</a:t>
            </a:r>
            <a:r>
              <a:rPr lang="en-US" sz="900" dirty="0"/>
              <a:t>/series/packet-traveling/packet-traveling/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A7A49-1079-64ED-F01B-6FB93B601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1389857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F3F28-7B0A-E066-4F47-C1F345074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</a:t>
            </a:r>
          </a:p>
        </p:txBody>
      </p:sp>
      <p:pic>
        <p:nvPicPr>
          <p:cNvPr id="5" name="Content Placeholder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B503E9D-8A07-EABF-4876-5FD5381472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03436"/>
            <a:ext cx="8515350" cy="111528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4A6547-514A-D9F2-01E0-3A0EC5ECC9DA}"/>
              </a:ext>
            </a:extLst>
          </p:cNvPr>
          <p:cNvSpPr txBox="1"/>
          <p:nvPr/>
        </p:nvSpPr>
        <p:spPr>
          <a:xfrm>
            <a:off x="628650" y="4049486"/>
            <a:ext cx="7893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deadlines are due 5pm unless otherwise specified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AD281-FE73-39D5-4300-06EB2FCAC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3392299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F526-0D22-9D8D-C87B-9F863F0D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Latency -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8E6B9-42F5-2CF2-2ADE-7DEB25DD1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processing</a:t>
            </a:r>
          </a:p>
          <a:p>
            <a:pPr lvl="1"/>
            <a:r>
              <a:rPr lang="en-US" dirty="0"/>
              <a:t>Preparing and packaging data into bits and packets</a:t>
            </a:r>
          </a:p>
          <a:p>
            <a:r>
              <a:rPr lang="en-US" dirty="0"/>
              <a:t>Network stack</a:t>
            </a:r>
          </a:p>
          <a:p>
            <a:pPr lvl="1"/>
            <a:r>
              <a:rPr lang="en-US" dirty="0"/>
              <a:t>Packets are copied and processed at each layer before passing to the transmission (physical) layer</a:t>
            </a:r>
          </a:p>
          <a:p>
            <a:endParaRPr lang="en-US" dirty="0"/>
          </a:p>
          <a:p>
            <a:r>
              <a:rPr lang="en-US" dirty="0"/>
              <a:t>Example Application</a:t>
            </a:r>
          </a:p>
          <a:p>
            <a:pPr lvl="1"/>
            <a:r>
              <a:rPr lang="en-US" dirty="0"/>
              <a:t>Video Streaming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43672-8BE6-7C92-E1F5-21B0A2BBB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9905983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F526-0D22-9D8D-C87B-9F863F0D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Latency - Transmission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8E6B9-42F5-2CF2-2ADE-7DEB25DD1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Radio takes time to transfer bits onto the transmission medium</a:t>
            </a:r>
          </a:p>
          <a:p>
            <a:pPr lvl="1"/>
            <a:r>
              <a:rPr lang="en-US" dirty="0"/>
              <a:t>Wire</a:t>
            </a:r>
          </a:p>
          <a:p>
            <a:pPr lvl="1"/>
            <a:r>
              <a:rPr lang="en-US" dirty="0"/>
              <a:t>Wireless – WiFi/Cellular Radios</a:t>
            </a:r>
          </a:p>
          <a:p>
            <a:r>
              <a:rPr lang="en-US" dirty="0"/>
              <a:t>Depends on the device and chip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549CE-27EA-8BAF-BE3C-4104C6EA5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40400208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F526-0D22-9D8D-C87B-9F863F0D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Latency - Queueing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8E6B9-42F5-2CF2-2ADE-7DEB25DD1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Routers often have large queues of packets</a:t>
            </a:r>
          </a:p>
          <a:p>
            <a:pPr lvl="1"/>
            <a:r>
              <a:rPr lang="en-US" dirty="0"/>
              <a:t>Shallow buffers</a:t>
            </a:r>
          </a:p>
          <a:p>
            <a:pPr lvl="1"/>
            <a:r>
              <a:rPr lang="en-US" dirty="0"/>
              <a:t>Deep buffers</a:t>
            </a:r>
          </a:p>
          <a:p>
            <a:pPr lvl="1"/>
            <a:r>
              <a:rPr lang="en-US" dirty="0"/>
              <a:t>Trade-offs?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B95802-72EE-72C8-6604-F6C56DF73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21023149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F526-0D22-9D8D-C87B-9F863F0D7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Latency - Propagation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8E6B9-42F5-2CF2-2ADE-7DEB25DD1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 speed is the limit on packet time of flight </a:t>
            </a:r>
          </a:p>
          <a:p>
            <a:pPr lvl="1"/>
            <a:r>
              <a:rPr lang="en-US" dirty="0"/>
              <a:t>Boston to London – 3000 miles, ~16ms</a:t>
            </a:r>
          </a:p>
          <a:p>
            <a:pPr lvl="1"/>
            <a:r>
              <a:rPr lang="en-US" dirty="0"/>
              <a:t>Boston to Bombay – 10000 miles, ~40ms (ideal)</a:t>
            </a:r>
          </a:p>
          <a:p>
            <a:pPr lvl="1"/>
            <a:r>
              <a:rPr lang="en-US" dirty="0"/>
              <a:t>Impossible to send a packet faster than this latency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3431DD-DC8F-0429-398E-ED5FD980C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1391941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E00FC-28AD-5012-352B-F4F9889D1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Routers and Switches as Bottlenecks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42A9F2F1-66A4-F25A-428F-3E0CFC458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03" t="53333" r="16564" b="27338"/>
          <a:stretch/>
        </p:blipFill>
        <p:spPr bwMode="auto">
          <a:xfrm>
            <a:off x="538057" y="2965594"/>
            <a:ext cx="7977293" cy="352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5B57C6-48B0-0ADE-0206-DCC73BE77260}"/>
              </a:ext>
            </a:extLst>
          </p:cNvPr>
          <p:cNvSpPr txBox="1"/>
          <p:nvPr/>
        </p:nvSpPr>
        <p:spPr>
          <a:xfrm>
            <a:off x="1245320" y="2143475"/>
            <a:ext cx="6653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Packets are transported from place to another through multiple hops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1EE763-3E4F-E805-851B-089B37BF1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31426979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29A44-69CF-E10D-B3E9-067358775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and Application Synchronization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82B57-FB60-7CCD-CB06-E4CA2D45E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vs. TCP congestion control</a:t>
            </a:r>
          </a:p>
          <a:p>
            <a:pPr lvl="1"/>
            <a:r>
              <a:rPr lang="en-US" dirty="0"/>
              <a:t>Mismatch in sending data rate</a:t>
            </a:r>
          </a:p>
          <a:p>
            <a:pPr lvl="1"/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Video streaming application wants send at 100Mbps rate</a:t>
            </a:r>
          </a:p>
          <a:p>
            <a:pPr lvl="1"/>
            <a:r>
              <a:rPr lang="en-US" dirty="0"/>
              <a:t>Transport protocol sends at 10Mbps – Packet drops</a:t>
            </a:r>
          </a:p>
          <a:p>
            <a:pPr lvl="1"/>
            <a:r>
              <a:rPr lang="en-US" dirty="0"/>
              <a:t>Solution?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CA218-0B3E-FC76-2406-1F789FCF5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2405172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5E9C1-BACA-14F1-91F6-20C386628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2F26A-8B09-6E2A-422E-FBF0AC92A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Application-level power consumption</a:t>
            </a:r>
          </a:p>
          <a:p>
            <a:endParaRPr lang="en-US" dirty="0"/>
          </a:p>
          <a:p>
            <a:r>
              <a:rPr lang="en-US" dirty="0"/>
              <a:t>Example</a:t>
            </a:r>
          </a:p>
          <a:p>
            <a:pPr lvl="1"/>
            <a:r>
              <a:rPr lang="en-US" dirty="0"/>
              <a:t>3D rendering</a:t>
            </a:r>
          </a:p>
          <a:p>
            <a:pPr lvl="1"/>
            <a:r>
              <a:rPr lang="en-US" dirty="0"/>
              <a:t>Video encoding or decoding</a:t>
            </a:r>
          </a:p>
          <a:p>
            <a:pPr lvl="1"/>
            <a:r>
              <a:rPr lang="en-US" dirty="0"/>
              <a:t>Display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C8277A-3C6D-216A-E3B1-665E71884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13243716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C555D-C7CE-8A40-CF61-A10F38119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63EC3-F404-2A12-06EE-B5156086B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Network packet processing</a:t>
            </a:r>
          </a:p>
          <a:p>
            <a:r>
              <a:rPr lang="en-US" dirty="0"/>
              <a:t>Radio is one of the most power-hungry components</a:t>
            </a:r>
          </a:p>
        </p:txBody>
      </p:sp>
      <p:pic>
        <p:nvPicPr>
          <p:cNvPr id="16386" name="Picture 2" descr="Average power consumption in ZigBee and Wi-Fi based sensor nodes | Download  Scientific Diagram">
            <a:extLst>
              <a:ext uri="{FF2B5EF4-FFF2-40B4-BE49-F238E27FC236}">
                <a16:creationId xmlns:a16="http://schemas.microsoft.com/office/drawing/2014/main" id="{B6AA9031-E719-B8BE-E0BA-10AE23A6E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55" y="3279458"/>
            <a:ext cx="6550090" cy="2897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B53C79-364C-4F98-8146-B3DF6BD17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1472442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C555D-C7CE-8A40-CF61-A10F38119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Consumption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E63EC3-F404-2A12-06EE-B5156086B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Cellular radio consumes more power than WiFi</a:t>
            </a:r>
          </a:p>
        </p:txBody>
      </p:sp>
      <p:pic>
        <p:nvPicPr>
          <p:cNvPr id="17410" name="Picture 2" descr="Power consumption for different phone's services normalized to the... |  Download Scientific Diagram">
            <a:extLst>
              <a:ext uri="{FF2B5EF4-FFF2-40B4-BE49-F238E27FC236}">
                <a16:creationId xmlns:a16="http://schemas.microsoft.com/office/drawing/2014/main" id="{09AFE963-D6EE-DCEF-95EF-6028AB126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964" y="2556447"/>
            <a:ext cx="5200391" cy="329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8949D7-A6A8-62C6-DE81-163587FB5027}"/>
              </a:ext>
            </a:extLst>
          </p:cNvPr>
          <p:cNvSpPr txBox="1"/>
          <p:nvPr/>
        </p:nvSpPr>
        <p:spPr>
          <a:xfrm>
            <a:off x="6885992" y="6176963"/>
            <a:ext cx="1930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Perrucci</a:t>
            </a:r>
            <a:r>
              <a:rPr lang="en-US" dirty="0"/>
              <a:t> </a:t>
            </a:r>
            <a:r>
              <a:rPr lang="en-US" dirty="0" err="1"/>
              <a:t>et.al</a:t>
            </a:r>
            <a:r>
              <a:rPr lang="en-US" dirty="0"/>
              <a:t> 2009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34EA8C-373D-3622-DDC1-87AF73BB7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34713793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1CFFA-BF69-AD7D-39B3-DBBACE4A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the Lecture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97E8126-4656-27BE-C445-80BDDE7630F1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043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Logistics</a:t>
            </a:r>
          </a:p>
          <a:p>
            <a:pPr lvl="1"/>
            <a:r>
              <a:rPr lang="en-US" dirty="0"/>
              <a:t>Schedule, Instructor info</a:t>
            </a:r>
          </a:p>
          <a:p>
            <a:pPr lvl="1"/>
            <a:r>
              <a:rPr lang="en-US" dirty="0"/>
              <a:t>Grading, Communication, Expectations</a:t>
            </a:r>
          </a:p>
          <a:p>
            <a:r>
              <a:rPr lang="en-US" dirty="0"/>
              <a:t>Introduction to XR</a:t>
            </a:r>
          </a:p>
          <a:p>
            <a:r>
              <a:rPr lang="en-US" dirty="0"/>
              <a:t>Basics of Networked XR systems</a:t>
            </a:r>
          </a:p>
          <a:p>
            <a:endParaRPr lang="en-US" b="1" dirty="0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1E4C785E-15A0-988E-245A-68951F20D437}"/>
              </a:ext>
            </a:extLst>
          </p:cNvPr>
          <p:cNvSpPr/>
          <p:nvPr/>
        </p:nvSpPr>
        <p:spPr>
          <a:xfrm>
            <a:off x="6391468" y="1825624"/>
            <a:ext cx="438539" cy="2139886"/>
          </a:xfrm>
          <a:prstGeom prst="righ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A88D3F-7EFA-B3B2-9FA7-6632ADF1B93C}"/>
              </a:ext>
            </a:extLst>
          </p:cNvPr>
          <p:cNvSpPr txBox="1"/>
          <p:nvPr/>
        </p:nvSpPr>
        <p:spPr>
          <a:xfrm>
            <a:off x="6963170" y="2442645"/>
            <a:ext cx="164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Questions?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E88BB5-EBF9-867C-071C-CEE18966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220713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5B2BB-2304-F004-8109-C4FF58168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 Days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7AA86-A484-59F3-7740-BA2A31E997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Quizzes - 5</a:t>
            </a:r>
          </a:p>
          <a:p>
            <a:pPr lvl="1"/>
            <a:r>
              <a:rPr lang="en-US" dirty="0"/>
              <a:t>No late days</a:t>
            </a:r>
          </a:p>
          <a:p>
            <a:r>
              <a:rPr lang="en-US" dirty="0"/>
              <a:t>Homework - 4</a:t>
            </a:r>
          </a:p>
          <a:p>
            <a:pPr lvl="1"/>
            <a:r>
              <a:rPr lang="en-US" dirty="0"/>
              <a:t>4 late days in total across all of them</a:t>
            </a:r>
          </a:p>
          <a:p>
            <a:r>
              <a:rPr lang="en-US" dirty="0"/>
              <a:t>Project - 1</a:t>
            </a:r>
          </a:p>
          <a:p>
            <a:pPr lvl="1"/>
            <a:r>
              <a:rPr lang="en-US" dirty="0"/>
              <a:t>Demo and a presentation </a:t>
            </a:r>
          </a:p>
          <a:p>
            <a:pPr lvl="1"/>
            <a:r>
              <a:rPr lang="en-US" dirty="0"/>
              <a:t>Last day of class or exam week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575C5C-1ED3-528A-FC18-A04241100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2922449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21219-5FB4-3DED-A2E1-079254BBB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and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49B22-2F73-5A21-681D-E4D56953A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homework will be programming</a:t>
            </a:r>
          </a:p>
          <a:p>
            <a:r>
              <a:rPr lang="en-US" dirty="0"/>
              <a:t>No restrictions on language – C/C++, Python, C#, JavaScript, Java, etc. </a:t>
            </a:r>
          </a:p>
          <a:p>
            <a:r>
              <a:rPr lang="en-US" dirty="0"/>
              <a:t>Individual (or max 2 team) project</a:t>
            </a:r>
          </a:p>
          <a:p>
            <a:r>
              <a:rPr lang="en-US" dirty="0"/>
              <a:t>Project type</a:t>
            </a:r>
          </a:p>
          <a:p>
            <a:pPr lvl="1"/>
            <a:r>
              <a:rPr lang="en-US" dirty="0"/>
              <a:t>Implement a research paper that is already been published</a:t>
            </a:r>
          </a:p>
          <a:p>
            <a:pPr lvl="1"/>
            <a:r>
              <a:rPr lang="en-US" dirty="0"/>
              <a:t>Conduct a measurement study - experimental</a:t>
            </a:r>
          </a:p>
          <a:p>
            <a:pPr lvl="1"/>
            <a:r>
              <a:rPr lang="en-US" dirty="0"/>
              <a:t>Research project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41E7F-370C-39E9-752D-0E00B1C48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2968431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46034-D7B0-9FBF-EC28-C54147C9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Sessions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B31B1-32F3-DBDC-19BD-C073B646C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Exploring XR tools</a:t>
            </a:r>
          </a:p>
          <a:p>
            <a:pPr lvl="1"/>
            <a:r>
              <a:rPr lang="en-US" dirty="0"/>
              <a:t>Headsets</a:t>
            </a:r>
          </a:p>
          <a:p>
            <a:pPr lvl="1"/>
            <a:r>
              <a:rPr lang="en-US" dirty="0"/>
              <a:t>Apps</a:t>
            </a:r>
          </a:p>
          <a:p>
            <a:pPr lvl="1"/>
            <a:r>
              <a:rPr lang="en-US" dirty="0"/>
              <a:t>Software</a:t>
            </a:r>
          </a:p>
          <a:p>
            <a:pPr lvl="1"/>
            <a:r>
              <a:rPr lang="en-US" dirty="0"/>
              <a:t>Demos of research prototypes</a:t>
            </a:r>
          </a:p>
          <a:p>
            <a:pPr lvl="1"/>
            <a:r>
              <a:rPr lang="en-US" dirty="0"/>
              <a:t>Exploring 3D, immersive, spatial content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E71171-0575-9786-7939-11D9A1966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1372838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46034-D7B0-9FBF-EC28-C54147C9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Experience Sessions</a:t>
            </a:r>
          </a:p>
        </p:txBody>
      </p:sp>
      <p:pic>
        <p:nvPicPr>
          <p:cNvPr id="1026" name="Picture 2" descr="Apple Vision Pro: specs, price and functions of the new XR glasses">
            <a:extLst>
              <a:ext uri="{FF2B5EF4-FFF2-40B4-BE49-F238E27FC236}">
                <a16:creationId xmlns:a16="http://schemas.microsoft.com/office/drawing/2014/main" id="{72DAB2CA-F6F9-4C4C-D009-C8997645A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5" r="31429" b="31950"/>
          <a:stretch/>
        </p:blipFill>
        <p:spPr bwMode="auto">
          <a:xfrm>
            <a:off x="3785896" y="1842794"/>
            <a:ext cx="1884784" cy="209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uy Meta Quest 3 : New VR headset with mixed reality">
            <a:extLst>
              <a:ext uri="{FF2B5EF4-FFF2-40B4-BE49-F238E27FC236}">
                <a16:creationId xmlns:a16="http://schemas.microsoft.com/office/drawing/2014/main" id="{F3A06090-7DF3-B051-97CB-603142AA4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718" y="1842794"/>
            <a:ext cx="1998599" cy="1998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gic Leap 2 smart glasses - 256 GB - M90AA004 - VR Headsets - CDW.com">
            <a:extLst>
              <a:ext uri="{FF2B5EF4-FFF2-40B4-BE49-F238E27FC236}">
                <a16:creationId xmlns:a16="http://schemas.microsoft.com/office/drawing/2014/main" id="{5AFDEB9D-2CD5-8F2B-04E1-5B119B2A9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970642"/>
            <a:ext cx="3054220" cy="218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ay-Ban Meta - Ray-Ban Meta Wayfarer RW4008 - 675385 – Pistilleria">
            <a:extLst>
              <a:ext uri="{FF2B5EF4-FFF2-40B4-BE49-F238E27FC236}">
                <a16:creationId xmlns:a16="http://schemas.microsoft.com/office/drawing/2014/main" id="{95CB8E89-373F-98F7-365D-C45EAA30D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9588" y="3970642"/>
            <a:ext cx="2579914" cy="257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is Week In XR: Zapbox $40 Pass-Through AR/VR HMD, Omni's Home VR Gym, And  AR-Enabled Dogs">
            <a:extLst>
              <a:ext uri="{FF2B5EF4-FFF2-40B4-BE49-F238E27FC236}">
                <a16:creationId xmlns:a16="http://schemas.microsoft.com/office/drawing/2014/main" id="{84A28EF4-48AD-94F8-82D0-177E2AE5B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1580" y="1842794"/>
            <a:ext cx="2333770" cy="1710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The revealing science behind Lidar technology - Sentech">
            <a:extLst>
              <a:ext uri="{FF2B5EF4-FFF2-40B4-BE49-F238E27FC236}">
                <a16:creationId xmlns:a16="http://schemas.microsoft.com/office/drawing/2014/main" id="{A668396A-A2FC-56BC-B429-AB0050233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092" y="4525346"/>
            <a:ext cx="2180265" cy="1229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6E53D9-29D1-6532-BB7F-3C10CA993B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EECE 5512: Networked XR Systems, Fall'25</a:t>
            </a:r>
          </a:p>
        </p:txBody>
      </p:sp>
    </p:spTree>
    <p:extLst>
      <p:ext uri="{BB962C8B-B14F-4D97-AF65-F5344CB8AC3E}">
        <p14:creationId xmlns:p14="http://schemas.microsoft.com/office/powerpoint/2010/main" val="2645611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4237</TotalTime>
  <Words>1692</Words>
  <Application>Microsoft Macintosh PowerPoint</Application>
  <PresentationFormat>On-screen Show (4:3)</PresentationFormat>
  <Paragraphs>332</Paragraphs>
  <Slides>59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Aptos</vt:lpstr>
      <vt:lpstr>Arial</vt:lpstr>
      <vt:lpstr>Calibri</vt:lpstr>
      <vt:lpstr>Calibri Light</vt:lpstr>
      <vt:lpstr>Cambria Math</vt:lpstr>
      <vt:lpstr>Office Theme</vt:lpstr>
      <vt:lpstr>PowerPoint Presentation</vt:lpstr>
      <vt:lpstr>Lecture Outline for Today</vt:lpstr>
      <vt:lpstr>Short Anonymous Quiz  (Not for grading)</vt:lpstr>
      <vt:lpstr>Schedule and Instructor Info</vt:lpstr>
      <vt:lpstr>Grading</vt:lpstr>
      <vt:lpstr>Late Days</vt:lpstr>
      <vt:lpstr>Homework and Project</vt:lpstr>
      <vt:lpstr>Experience Sessions</vt:lpstr>
      <vt:lpstr>Experience Sessions</vt:lpstr>
      <vt:lpstr>Communication and Support</vt:lpstr>
      <vt:lpstr>University Statements</vt:lpstr>
      <vt:lpstr>This Class is About</vt:lpstr>
      <vt:lpstr>This Class is Not About</vt:lpstr>
      <vt:lpstr>Tentative Topics</vt:lpstr>
      <vt:lpstr>Tentative Schedule</vt:lpstr>
      <vt:lpstr>Tentative Schedule</vt:lpstr>
      <vt:lpstr>Tentative Schedule</vt:lpstr>
      <vt:lpstr>Lecture Outline</vt:lpstr>
      <vt:lpstr>What is XR (Extended Reality)?</vt:lpstr>
      <vt:lpstr>What is XR (Extended Reality)?</vt:lpstr>
      <vt:lpstr>Augmented Reality</vt:lpstr>
      <vt:lpstr>Augmented Reality</vt:lpstr>
      <vt:lpstr>Mixed Reality</vt:lpstr>
      <vt:lpstr>Virtual Reality</vt:lpstr>
      <vt:lpstr>Virtual Reality</vt:lpstr>
      <vt:lpstr>AR vs. MR vs. VR vs. XR</vt:lpstr>
      <vt:lpstr>XR Hardware</vt:lpstr>
      <vt:lpstr>XR Software</vt:lpstr>
      <vt:lpstr>XR Algorithms</vt:lpstr>
      <vt:lpstr>Leading Companies of XR</vt:lpstr>
      <vt:lpstr>XR Applications - Gaming</vt:lpstr>
      <vt:lpstr>XR Applications – Remote Assist</vt:lpstr>
      <vt:lpstr>XR Applications - Medical</vt:lpstr>
      <vt:lpstr>XR Applications - Entertainment</vt:lpstr>
      <vt:lpstr>XR Applications - Engineering</vt:lpstr>
      <vt:lpstr>XR Applications – Telepresence </vt:lpstr>
      <vt:lpstr>XR Applications - Automotive</vt:lpstr>
      <vt:lpstr>XR Systems in Use Today</vt:lpstr>
      <vt:lpstr>Lecture Outline</vt:lpstr>
      <vt:lpstr>The Need for Network</vt:lpstr>
      <vt:lpstr>Networked Systems</vt:lpstr>
      <vt:lpstr>A Brief History of Networked XR Systems – 1970 &amp; 1980</vt:lpstr>
      <vt:lpstr>A Brief History of Networked XR Systems – 1990 &amp; 2000</vt:lpstr>
      <vt:lpstr>A Brief History of Networked XR Systems – 2010 &amp; 2020</vt:lpstr>
      <vt:lpstr>Fundamental Problems of Networked XR Systems</vt:lpstr>
      <vt:lpstr>Network Bandwidth - WiFi</vt:lpstr>
      <vt:lpstr>Network Bandwidth - Cellular</vt:lpstr>
      <vt:lpstr>Network Bandwidth</vt:lpstr>
      <vt:lpstr>Network Latency</vt:lpstr>
      <vt:lpstr>Network Latency - Processing</vt:lpstr>
      <vt:lpstr>Network Latency - Transmission</vt:lpstr>
      <vt:lpstr>Network Latency - Queueing</vt:lpstr>
      <vt:lpstr>Network Latency - Propagation</vt:lpstr>
      <vt:lpstr>Routers and Switches as Bottlenecks</vt:lpstr>
      <vt:lpstr>Network and Application Synchronization</vt:lpstr>
      <vt:lpstr>Power Consumption</vt:lpstr>
      <vt:lpstr>Power Consumption</vt:lpstr>
      <vt:lpstr>Power Consumption</vt:lpstr>
      <vt:lpstr>Summary of the Lecture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Mallesham Dasari</dc:creator>
  <cp:lastModifiedBy>Mallesham Dasari</cp:lastModifiedBy>
  <cp:revision>239</cp:revision>
  <dcterms:created xsi:type="dcterms:W3CDTF">2024-01-07T15:36:34Z</dcterms:created>
  <dcterms:modified xsi:type="dcterms:W3CDTF">2025-09-03T18:35:52Z</dcterms:modified>
</cp:coreProperties>
</file>